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656" r:id="rId3"/>
    <p:sldId id="633" r:id="rId4"/>
    <p:sldId id="612" r:id="rId5"/>
    <p:sldId id="642" r:id="rId6"/>
    <p:sldId id="643" r:id="rId7"/>
    <p:sldId id="652" r:id="rId8"/>
    <p:sldId id="651" r:id="rId9"/>
    <p:sldId id="653" r:id="rId10"/>
    <p:sldId id="654" r:id="rId11"/>
    <p:sldId id="578" r:id="rId12"/>
    <p:sldId id="580" r:id="rId13"/>
    <p:sldId id="647" r:id="rId14"/>
    <p:sldId id="644" r:id="rId15"/>
    <p:sldId id="648" r:id="rId16"/>
    <p:sldId id="645" r:id="rId17"/>
    <p:sldId id="646" r:id="rId18"/>
    <p:sldId id="592" r:id="rId19"/>
    <p:sldId id="591" r:id="rId20"/>
    <p:sldId id="620" r:id="rId21"/>
    <p:sldId id="606" r:id="rId22"/>
    <p:sldId id="628" r:id="rId23"/>
    <p:sldId id="346" r:id="rId24"/>
    <p:sldId id="468" r:id="rId25"/>
    <p:sldId id="65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1">
          <p15:clr>
            <a:srgbClr val="A4A3A4"/>
          </p15:clr>
        </p15:guide>
        <p15:guide id="2" orient="horz" pos="829">
          <p15:clr>
            <a:srgbClr val="A4A3A4"/>
          </p15:clr>
        </p15:guide>
        <p15:guide id="3" orient="horz" pos="2830">
          <p15:clr>
            <a:srgbClr val="A4A3A4"/>
          </p15:clr>
        </p15:guide>
        <p15:guide id="4" orient="horz" pos="319">
          <p15:clr>
            <a:srgbClr val="A4A3A4"/>
          </p15:clr>
        </p15:guide>
        <p15:guide id="5" orient="horz" pos="1978">
          <p15:clr>
            <a:srgbClr val="A4A3A4"/>
          </p15:clr>
        </p15:guide>
        <p15:guide id="6" pos="3885">
          <p15:clr>
            <a:srgbClr val="A4A3A4"/>
          </p15:clr>
        </p15:guide>
        <p15:guide id="7" pos="1506">
          <p15:clr>
            <a:srgbClr val="A4A3A4"/>
          </p15:clr>
        </p15:guide>
        <p15:guide id="8" pos="288">
          <p15:clr>
            <a:srgbClr val="A4A3A4"/>
          </p15:clr>
        </p15:guide>
        <p15:guide id="9" pos="5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 jh" initials="lj" lastIdx="1" clrIdx="0">
    <p:extLst>
      <p:ext uri="{19B8F6BF-5375-455C-9EA6-DF929625EA0E}">
        <p15:presenceInfo xmlns:p15="http://schemas.microsoft.com/office/powerpoint/2012/main" userId="5e7b2d6813619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767C6"/>
    <a:srgbClr val="2468CA"/>
    <a:srgbClr val="D81838"/>
    <a:srgbClr val="CCCCFF"/>
    <a:srgbClr val="66CCFF"/>
    <a:srgbClr val="F0AB00"/>
    <a:srgbClr val="FFBE3F"/>
    <a:srgbClr val="FFC757"/>
    <a:srgbClr val="EA6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>
      <p:cViewPr varScale="1">
        <p:scale>
          <a:sx n="72" d="100"/>
          <a:sy n="72" d="100"/>
        </p:scale>
        <p:origin x="492" y="64"/>
      </p:cViewPr>
      <p:guideLst>
        <p:guide orient="horz" pos="1211"/>
        <p:guide orient="horz" pos="829"/>
        <p:guide orient="horz" pos="2830"/>
        <p:guide orient="horz" pos="319"/>
        <p:guide orient="horz" pos="1978"/>
        <p:guide pos="3885"/>
        <p:guide pos="1506"/>
        <p:guide pos="288"/>
        <p:guide pos="56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36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3T12:27:37.75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A3EF2-1AA1-43FD-9534-A3D138B3F0C3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C564-2D09-4254-BE17-ADF6704DC0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9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53695" y="2118348"/>
            <a:ext cx="1284611" cy="1284611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586012" y="2120015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027145" y="4311469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209745" y="4311469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027145" y="2121027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209745" y="2121027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615645" y="4311469"/>
            <a:ext cx="1380952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14893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06707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98520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690333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882148" y="1988357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114893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306707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498520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7690333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9882148" y="3987361"/>
            <a:ext cx="1193803" cy="1193803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86746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05297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23850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056086" y="2181577"/>
            <a:ext cx="1936044" cy="2084492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3" y="2057400"/>
            <a:ext cx="3310848" cy="265684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438459" y="2057400"/>
            <a:ext cx="3310848" cy="265684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085285" y="2057400"/>
            <a:ext cx="3310848" cy="265684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8937" y="767788"/>
            <a:ext cx="4441457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1634" y="1278801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5" y="2057400"/>
            <a:ext cx="3589867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5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85768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87723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89679" y="2057400"/>
            <a:ext cx="2510365" cy="36576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04333" y="3721100"/>
            <a:ext cx="4377267" cy="313689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23099" y="3721100"/>
            <a:ext cx="4374175" cy="313689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49600" y="2622551"/>
            <a:ext cx="5892800" cy="4235447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6096000" cy="685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74939" y="767787"/>
            <a:ext cx="4525428" cy="908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87637" y="1742352"/>
            <a:ext cx="4525428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87636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4063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78937" y="767788"/>
            <a:ext cx="4441457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1634" y="1278801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1633" y="2057399"/>
            <a:ext cx="5315656" cy="3675047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33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5230495" y="2248959"/>
            <a:ext cx="6131772" cy="356129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6222999" y="2590801"/>
            <a:ext cx="4143375" cy="259102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305662" y="2549315"/>
            <a:ext cx="3609239" cy="21719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5314952" y="2695575"/>
            <a:ext cx="1622425" cy="288925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64064" y="2406203"/>
            <a:ext cx="2098433" cy="2800796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6230688" y="3250141"/>
            <a:ext cx="2809875" cy="2109259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64263" y="2567468"/>
            <a:ext cx="1622425" cy="288925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409701" y="2362200"/>
            <a:ext cx="9372601" cy="44958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92521" y="2057400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082073" y="2057400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3437297" y="3884531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8726849" y="3884531"/>
            <a:ext cx="2645664" cy="1828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5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791633" y="656089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791634" y="6297122"/>
            <a:ext cx="2378073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JAFAR DESIGNS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8908408" y="6297122"/>
            <a:ext cx="154724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5" b="1" spc="40" dirty="0">
                <a:solidFill>
                  <a:srgbClr val="6E7378"/>
                </a:solidFill>
                <a:latin typeface="Lato" panose="020F0502020204030203" pitchFamily="34" charset="0"/>
              </a:rPr>
              <a:t>BUSNESS </a:t>
            </a:r>
            <a:r>
              <a:rPr lang="en-US" sz="1065" b="1" spc="40" dirty="0">
                <a:solidFill>
                  <a:srgbClr val="008CD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10585897" y="6297122"/>
            <a:ext cx="275991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65" spc="40" smtClean="0">
                <a:solidFill>
                  <a:srgbClr val="91969B"/>
                </a:solidFill>
                <a:latin typeface="Lato" panose="020F0502020204030203" pitchFamily="34" charset="0"/>
              </a:rPr>
              <a:t>‹#›</a:t>
            </a:fld>
            <a:endParaRPr lang="en-US" sz="1065" spc="4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11209905" y="6284422"/>
            <a:ext cx="188345" cy="188345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789254" y="4171693"/>
            <a:ext cx="760212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6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4699065" y="4176450"/>
            <a:ext cx="760212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6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8569146" y="4176450"/>
            <a:ext cx="760212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65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6C78E39-75B0-4558-B42B-1D5C9281A2A9}" type="datetimeFigureOut">
              <a:rPr lang="zh-CN" altLang="en-US" smtClean="0">
                <a:solidFill>
                  <a:prstClr val="black"/>
                </a:solidFill>
              </a:rPr>
              <a:t>2021/4/25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6AE9F72-946F-4899-B1B8-223DB64A163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45D87-10B4-4733-B82F-B8D8F8AA2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A9033-C658-4A8F-A19F-39C6A9807FB3}" type="datetime1">
              <a:rPr lang="zh-CN" altLang="en-US"/>
              <a:pPr>
                <a:defRPr/>
              </a:pPr>
              <a:t>2021/4/25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8DD6A2-84E2-439C-83A0-8BB4F0EA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C44432-55C8-41BE-A730-B0CB007C5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6721-813B-4C19-8D47-13E932AC33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8"/>
          <p:cNvCxnSpPr/>
          <p:nvPr/>
        </p:nvCxnSpPr>
        <p:spPr>
          <a:xfrm>
            <a:off x="1991544" y="737106"/>
            <a:ext cx="10187204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246281D9-DFC8-4296-94DF-5873DA0C2BB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984281" cy="4593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703" r:id="rId29"/>
  </p:sldLayoutIdLst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åäº¬å»ç§å¤§å­¦é¡¶é">
            <a:extLst>
              <a:ext uri="{FF2B5EF4-FFF2-40B4-BE49-F238E27FC236}">
                <a16:creationId xmlns:a16="http://schemas.microsoft.com/office/drawing/2014/main" id="{76909525-14B6-4619-A1E5-F7AEABB9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8E1F628-6AB6-4370-A96B-331F664A0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6021288"/>
            <a:ext cx="3438316" cy="795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218F3C7-D789-4060-9465-A649058EE8E5}"/>
              </a:ext>
            </a:extLst>
          </p:cNvPr>
          <p:cNvSpPr/>
          <p:nvPr/>
        </p:nvSpPr>
        <p:spPr>
          <a:xfrm>
            <a:off x="3171383" y="2708920"/>
            <a:ext cx="57342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南京医科大学</a:t>
            </a:r>
            <a:endParaRPr lang="en-US" altLang="zh-CN" sz="7200" b="1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试剂耗材采购平台使用操作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F80AFC-D49D-49D1-B020-300B64196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42" y="1190582"/>
            <a:ext cx="5924854" cy="1428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C1B1810-10F3-4537-B646-7E858D52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2619405"/>
            <a:ext cx="7590077" cy="1389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 bwMode="auto">
          <a:xfrm>
            <a:off x="2168124" y="188175"/>
            <a:ext cx="8464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三、采购操作流程（下单人员）</a:t>
            </a:r>
          </a:p>
        </p:txBody>
      </p:sp>
      <p:sp>
        <p:nvSpPr>
          <p:cNvPr id="14" name="下箭头 13"/>
          <p:cNvSpPr/>
          <p:nvPr/>
        </p:nvSpPr>
        <p:spPr>
          <a:xfrm>
            <a:off x="627380" y="1530985"/>
            <a:ext cx="151765" cy="34302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7"/>
          <p:cNvSpPr txBox="1"/>
          <p:nvPr/>
        </p:nvSpPr>
        <p:spPr>
          <a:xfrm>
            <a:off x="775328" y="1270334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搜索商品</a:t>
            </a:r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775328" y="213743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加入购物车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779444" y="301579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提交订单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803903" y="3854222"/>
            <a:ext cx="2831232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EDD2ED-690D-4A23-8F2A-692113FE9AA0}"/>
              </a:ext>
            </a:extLst>
          </p:cNvPr>
          <p:cNvSpPr txBox="1"/>
          <p:nvPr/>
        </p:nvSpPr>
        <p:spPr>
          <a:xfrm>
            <a:off x="8832304" y="113124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首页搜索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94E55B-CB06-48AE-86C2-EAD3C06103A3}"/>
              </a:ext>
            </a:extLst>
          </p:cNvPr>
          <p:cNvSpPr txBox="1"/>
          <p:nvPr/>
        </p:nvSpPr>
        <p:spPr>
          <a:xfrm>
            <a:off x="10474388" y="255333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店内搜索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FE64DB-8290-4BFE-828D-CA55A57AD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042" y="3375889"/>
            <a:ext cx="7872180" cy="3430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648B455-BA25-4D62-8367-B05DE054AECD}"/>
              </a:ext>
            </a:extLst>
          </p:cNvPr>
          <p:cNvSpPr txBox="1"/>
          <p:nvPr/>
        </p:nvSpPr>
        <p:spPr>
          <a:xfrm>
            <a:off x="10632504" y="348211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搜索筛选</a:t>
            </a:r>
          </a:p>
        </p:txBody>
      </p:sp>
      <p:pic>
        <p:nvPicPr>
          <p:cNvPr id="25" name="图形 24" descr="箭头: 轻微弯曲">
            <a:extLst>
              <a:ext uri="{FF2B5EF4-FFF2-40B4-BE49-F238E27FC236}">
                <a16:creationId xmlns:a16="http://schemas.microsoft.com/office/drawing/2014/main" id="{BCCFC109-CB3D-40D7-85D3-B4C5A739C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69948">
            <a:off x="10841384" y="2977192"/>
            <a:ext cx="903519" cy="2866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下箭头 43"/>
          <p:cNvSpPr/>
          <p:nvPr/>
        </p:nvSpPr>
        <p:spPr>
          <a:xfrm>
            <a:off x="623570" y="1530985"/>
            <a:ext cx="151765" cy="34302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27"/>
          <p:cNvSpPr txBox="1"/>
          <p:nvPr/>
        </p:nvSpPr>
        <p:spPr>
          <a:xfrm>
            <a:off x="775328" y="1270334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搜索商品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775328" y="213743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加入购物车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30"/>
          <p:cNvSpPr txBox="1"/>
          <p:nvPr/>
        </p:nvSpPr>
        <p:spPr>
          <a:xfrm>
            <a:off x="779444" y="301579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提交订单 </a:t>
            </a:r>
          </a:p>
        </p:txBody>
      </p:sp>
      <p:sp>
        <p:nvSpPr>
          <p:cNvPr id="48" name="TextBox 31"/>
          <p:cNvSpPr txBox="1"/>
          <p:nvPr/>
        </p:nvSpPr>
        <p:spPr>
          <a:xfrm>
            <a:off x="775328" y="3888512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EC8C0A-E45C-4A81-A18D-3A2D603F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854166"/>
            <a:ext cx="9396412" cy="5246577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93917259-D519-45B6-8032-4294D98111D3}"/>
              </a:ext>
            </a:extLst>
          </p:cNvPr>
          <p:cNvSpPr txBox="1"/>
          <p:nvPr/>
        </p:nvSpPr>
        <p:spPr bwMode="auto">
          <a:xfrm>
            <a:off x="2168124" y="188175"/>
            <a:ext cx="7600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三、采购操作流程（采购人）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17A287-9DF7-4C2C-8F9B-ED6F156E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911844"/>
            <a:ext cx="7462787" cy="353853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59C35C8-315E-4260-9CC3-0C6480EE1298}"/>
              </a:ext>
            </a:extLst>
          </p:cNvPr>
          <p:cNvSpPr/>
          <p:nvPr/>
        </p:nvSpPr>
        <p:spPr>
          <a:xfrm>
            <a:off x="7147551" y="3882996"/>
            <a:ext cx="2952328" cy="1407325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 descr="箭头: 轻微弯曲">
            <a:extLst>
              <a:ext uri="{FF2B5EF4-FFF2-40B4-BE49-F238E27FC236}">
                <a16:creationId xmlns:a16="http://schemas.microsoft.com/office/drawing/2014/main" id="{3AB727ED-9D1B-419E-A23D-7A59235CE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9948">
            <a:off x="8466123" y="4838668"/>
            <a:ext cx="1358722" cy="43108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E11553-742F-4381-9F0E-FE3FE96CC438}"/>
              </a:ext>
            </a:extLst>
          </p:cNvPr>
          <p:cNvSpPr txBox="1"/>
          <p:nvPr/>
        </p:nvSpPr>
        <p:spPr>
          <a:xfrm>
            <a:off x="1775520" y="1412776"/>
            <a:ext cx="914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i="0" dirty="0">
                <a:solidFill>
                  <a:srgbClr val="1828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南京医科大学教学科研试剂耗材采购信息化 管理办法 </a:t>
            </a:r>
            <a:r>
              <a:rPr lang="en-US" altLang="zh-CN" b="1" i="0" dirty="0">
                <a:solidFill>
                  <a:srgbClr val="1828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b="1" i="0" dirty="0">
                <a:solidFill>
                  <a:srgbClr val="1828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南医大校</a:t>
            </a:r>
            <a:r>
              <a:rPr lang="en-US" altLang="zh-CN" b="1" i="0" dirty="0">
                <a:solidFill>
                  <a:srgbClr val="1828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〔2020〕121 </a:t>
            </a:r>
            <a:r>
              <a:rPr lang="zh-CN" altLang="en-US" b="1" i="0" dirty="0">
                <a:solidFill>
                  <a:srgbClr val="1828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号</a:t>
            </a:r>
            <a:r>
              <a:rPr lang="en-US" altLang="zh-CN" b="1" i="0" dirty="0">
                <a:solidFill>
                  <a:srgbClr val="18288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algn="ctr"/>
            <a:endParaRPr lang="en-US" altLang="zh-CN" b="0" i="0" dirty="0">
              <a:solidFill>
                <a:srgbClr val="333333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第八条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  </a:t>
            </a:r>
            <a:endParaRPr lang="en-US" altLang="zh-CN" b="1" i="0" dirty="0">
              <a:solidFill>
                <a:srgbClr val="333333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   实验使用的教学科研试剂耗材原则上须通过“试剂耗材采购平台”进行采购，统一由学校“网上办事大厅”或资产和产业管理处网站登录；未通过采购平台进行采购的，需进行线上备案审批后，按照财务规定的报销审批权限办理报销手续。</a:t>
            </a:r>
            <a:endParaRPr lang="en-US" altLang="zh-CN" b="0" i="0" dirty="0">
              <a:solidFill>
                <a:srgbClr val="333333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endParaRPr lang="en-US" altLang="zh-CN" dirty="0">
              <a:solidFill>
                <a:srgbClr val="333333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第九条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  </a:t>
            </a:r>
            <a:endParaRPr lang="en-US" altLang="zh-CN" b="1" i="0" dirty="0">
              <a:solidFill>
                <a:srgbClr val="333333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/>
            <a:r>
              <a:rPr lang="en-US" altLang="zh-CN" b="1" dirty="0">
                <a:solidFill>
                  <a:srgbClr val="333333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科研经费单批次采购试剂耗材金额订单总额小于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万元的，可由课题组自行线上采购；订单总额大于等于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万元小于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万元（不含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万）的，报销时需提供课题组与供应商签订的购销合同（可线上操作）；达到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万元及以上的，严格按照学校相关文件规定的采购管理办法规定的方式采购，由资产和产业管理处组织实施。非科研经费单批次采购试剂耗材金额订单总额以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万为限额，超过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万（包含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万元）的要求采取统一招标方式采购，并签订购销合同。</a:t>
            </a:r>
            <a:endParaRPr lang="zh-CN" alt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9E473625-5199-4B01-A52A-0F61D22C3F24}"/>
              </a:ext>
            </a:extLst>
          </p:cNvPr>
          <p:cNvSpPr txBox="1"/>
          <p:nvPr/>
        </p:nvSpPr>
        <p:spPr bwMode="auto">
          <a:xfrm>
            <a:off x="2168124" y="188175"/>
            <a:ext cx="8248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三、采购操作流程注意事项（下单人员）</a:t>
            </a:r>
          </a:p>
        </p:txBody>
      </p:sp>
    </p:spTree>
    <p:extLst>
      <p:ext uri="{BB962C8B-B14F-4D97-AF65-F5344CB8AC3E}">
        <p14:creationId xmlns:p14="http://schemas.microsoft.com/office/powerpoint/2010/main" val="3056932061"/>
      </p:ext>
    </p:extLst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3"/>
          <p:cNvSpPr/>
          <p:nvPr/>
        </p:nvSpPr>
        <p:spPr>
          <a:xfrm>
            <a:off x="623570" y="1530985"/>
            <a:ext cx="151765" cy="34302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02800" y="1406276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09136" y="2273372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2800" y="3151732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6916" y="4024454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75328" y="1270334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搜索商品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328" y="213743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加入购物车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444" y="301579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提交订单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328" y="3888512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607B1C3-CCE4-4CF4-8513-BB5FFB5A5399}"/>
              </a:ext>
            </a:extLst>
          </p:cNvPr>
          <p:cNvSpPr txBox="1"/>
          <p:nvPr/>
        </p:nvSpPr>
        <p:spPr bwMode="auto">
          <a:xfrm>
            <a:off x="2168124" y="188175"/>
            <a:ext cx="6160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三、采购操作流程（下单人员）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54E1EF-FEA9-4D31-8CD6-6F9E7B66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345564"/>
            <a:ext cx="7587235" cy="36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54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12D607-DD3B-4C92-808F-33098A47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689"/>
            <a:ext cx="12192000" cy="4954621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48BAF31F-713A-4292-8A18-42DDD3C70519}"/>
              </a:ext>
            </a:extLst>
          </p:cNvPr>
          <p:cNvSpPr txBox="1"/>
          <p:nvPr/>
        </p:nvSpPr>
        <p:spPr bwMode="auto">
          <a:xfrm>
            <a:off x="2168124" y="188175"/>
            <a:ext cx="7240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</a:t>
            </a:r>
            <a:r>
              <a:rPr lang="en-US" altLang="zh-CN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  <a:r>
              <a:rPr lang="en-US" altLang="zh-CN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b="1" spc="3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128684"/>
      </p:ext>
    </p:extLst>
  </p:cSld>
  <p:clrMapOvr>
    <a:masterClrMapping/>
  </p:clrMapOvr>
  <p:transition spd="slow" advClick="0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3"/>
          <p:cNvSpPr/>
          <p:nvPr/>
        </p:nvSpPr>
        <p:spPr>
          <a:xfrm>
            <a:off x="623570" y="1530985"/>
            <a:ext cx="151765" cy="34302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02800" y="1406276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09136" y="2273372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2800" y="3151732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6916" y="4024454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75328" y="1270334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搜索商品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328" y="213743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加入购物车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444" y="301579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提交订单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328" y="3888512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C503B4-FC3E-497D-B074-431384A2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802483"/>
            <a:ext cx="9683080" cy="3593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EB9BDE1-BE3B-4D56-95B3-554D87F8308B}"/>
              </a:ext>
            </a:extLst>
          </p:cNvPr>
          <p:cNvSpPr/>
          <p:nvPr/>
        </p:nvSpPr>
        <p:spPr>
          <a:xfrm>
            <a:off x="2489271" y="2508393"/>
            <a:ext cx="1069041" cy="364726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485C79F-648A-409F-A0A3-096369F953C6}"/>
              </a:ext>
            </a:extLst>
          </p:cNvPr>
          <p:cNvSpPr/>
          <p:nvPr/>
        </p:nvSpPr>
        <p:spPr>
          <a:xfrm>
            <a:off x="10704512" y="2280791"/>
            <a:ext cx="1069041" cy="364726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01937B-23FB-4799-B31C-BD05379F7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2775294"/>
            <a:ext cx="6328324" cy="4044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形 17" descr="箭头: 轻微弯曲">
            <a:extLst>
              <a:ext uri="{FF2B5EF4-FFF2-40B4-BE49-F238E27FC236}">
                <a16:creationId xmlns:a16="http://schemas.microsoft.com/office/drawing/2014/main" id="{6D97306E-17ED-4564-ABA9-83A53A40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13152">
            <a:off x="7926673" y="5617922"/>
            <a:ext cx="1488137" cy="47214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36F1A62-F8BE-4B3D-8196-679ECE94B108}"/>
              </a:ext>
            </a:extLst>
          </p:cNvPr>
          <p:cNvSpPr/>
          <p:nvPr/>
        </p:nvSpPr>
        <p:spPr>
          <a:xfrm>
            <a:off x="7176120" y="6283648"/>
            <a:ext cx="2293178" cy="297001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607B1C3-CCE4-4CF4-8513-BB5FFB5A5399}"/>
              </a:ext>
            </a:extLst>
          </p:cNvPr>
          <p:cNvSpPr txBox="1"/>
          <p:nvPr/>
        </p:nvSpPr>
        <p:spPr bwMode="auto">
          <a:xfrm>
            <a:off x="2168124" y="188175"/>
            <a:ext cx="7240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三、采购操作流程（项目负责人）</a:t>
            </a:r>
          </a:p>
        </p:txBody>
      </p:sp>
    </p:spTree>
    <p:extLst>
      <p:ext uri="{BB962C8B-B14F-4D97-AF65-F5344CB8AC3E}">
        <p14:creationId xmlns:p14="http://schemas.microsoft.com/office/powerpoint/2010/main" val="164726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3"/>
          <p:cNvSpPr/>
          <p:nvPr/>
        </p:nvSpPr>
        <p:spPr>
          <a:xfrm>
            <a:off x="623570" y="1530985"/>
            <a:ext cx="151765" cy="34302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02800" y="1406276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09136" y="2273372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2800" y="3151732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6916" y="4024454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75328" y="1270334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搜索商品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328" y="213743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加入购物车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444" y="3015790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提交订单 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328" y="3888512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审核订单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4607B1C3-CCE4-4CF4-8513-BB5FFB5A5399}"/>
              </a:ext>
            </a:extLst>
          </p:cNvPr>
          <p:cNvSpPr txBox="1"/>
          <p:nvPr/>
        </p:nvSpPr>
        <p:spPr bwMode="auto">
          <a:xfrm>
            <a:off x="2168124" y="188175"/>
            <a:ext cx="7960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三、采购操作流程（项目负责人）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49E278-18D9-4973-8308-36DD1FEEDE27}"/>
              </a:ext>
            </a:extLst>
          </p:cNvPr>
          <p:cNvSpPr txBox="1"/>
          <p:nvPr/>
        </p:nvSpPr>
        <p:spPr>
          <a:xfrm>
            <a:off x="3503712" y="980728"/>
            <a:ext cx="808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highlight>
                  <a:srgbClr val="00FF00"/>
                </a:highlight>
              </a:rPr>
              <a:t>项目负责人审批：管理中心</a:t>
            </a:r>
            <a:r>
              <a:rPr lang="en-US" altLang="zh-CN" sz="2000" b="1" dirty="0">
                <a:highlight>
                  <a:srgbClr val="00FF00"/>
                </a:highlight>
              </a:rPr>
              <a:t>-</a:t>
            </a:r>
            <a:r>
              <a:rPr lang="zh-CN" altLang="en-US" sz="2000" b="1" dirty="0">
                <a:highlight>
                  <a:srgbClr val="00FF00"/>
                </a:highlight>
              </a:rPr>
              <a:t>待审批任务</a:t>
            </a:r>
            <a:r>
              <a:rPr lang="en-US" altLang="zh-CN" sz="2000" b="1" dirty="0">
                <a:highlight>
                  <a:srgbClr val="00FF00"/>
                </a:highlight>
              </a:rPr>
              <a:t>-</a:t>
            </a:r>
            <a:r>
              <a:rPr lang="zh-CN" altLang="en-US" sz="2000" b="1" dirty="0">
                <a:highlight>
                  <a:srgbClr val="00FF00"/>
                </a:highlight>
              </a:rPr>
              <a:t>批量审批（逐条按详情审批）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EF8D92C-4DB4-4AE4-AA3C-7F8D6F0A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97" y="1492945"/>
            <a:ext cx="8858021" cy="4600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495E84-5042-458D-8CB5-14E5C319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07" y="3004526"/>
            <a:ext cx="8832304" cy="33238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08FB49F-8C40-44B1-8998-9723881A6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1" y="1283150"/>
            <a:ext cx="10224963" cy="3882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 bwMode="auto">
          <a:xfrm>
            <a:off x="2192971" y="193014"/>
            <a:ext cx="7935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四、验货操作</a:t>
            </a:r>
            <a:r>
              <a:rPr lang="en-US" altLang="zh-CN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自验货（下单人员）</a:t>
            </a:r>
          </a:p>
        </p:txBody>
      </p:sp>
      <p:sp>
        <p:nvSpPr>
          <p:cNvPr id="3" name="下箭头 2"/>
          <p:cNvSpPr/>
          <p:nvPr/>
        </p:nvSpPr>
        <p:spPr>
          <a:xfrm>
            <a:off x="651967" y="1283150"/>
            <a:ext cx="144016" cy="51845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67694" y="1044959"/>
            <a:ext cx="28312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</a:p>
        </p:txBody>
      </p:sp>
      <p:sp>
        <p:nvSpPr>
          <p:cNvPr id="5" name="椭圆 4"/>
          <p:cNvSpPr/>
          <p:nvPr/>
        </p:nvSpPr>
        <p:spPr>
          <a:xfrm>
            <a:off x="602800" y="1180901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23755" y="3780541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7708" y="3644599"/>
            <a:ext cx="28312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验货</a:t>
            </a:r>
          </a:p>
        </p:txBody>
      </p:sp>
      <p:sp>
        <p:nvSpPr>
          <p:cNvPr id="13" name="椭圆 12"/>
          <p:cNvSpPr/>
          <p:nvPr/>
        </p:nvSpPr>
        <p:spPr>
          <a:xfrm>
            <a:off x="594880" y="6093296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67408" y="5919663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/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退换货</a:t>
            </a:r>
          </a:p>
        </p:txBody>
      </p:sp>
      <p:sp>
        <p:nvSpPr>
          <p:cNvPr id="2" name="矩形 1"/>
          <p:cNvSpPr/>
          <p:nvPr/>
        </p:nvSpPr>
        <p:spPr>
          <a:xfrm>
            <a:off x="2495600" y="851453"/>
            <a:ext cx="943304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会员中心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我的发货单 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找到</a:t>
            </a:r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需验货的发货单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点击“签收”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和对签收数量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点击保存。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6187087-2C7D-48B2-81F1-A03333167B9A}"/>
              </a:ext>
            </a:extLst>
          </p:cNvPr>
          <p:cNvSpPr/>
          <p:nvPr/>
        </p:nvSpPr>
        <p:spPr>
          <a:xfrm>
            <a:off x="1703211" y="2642177"/>
            <a:ext cx="1069041" cy="364726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9B0805-ECDD-4B35-AF47-1ABCF4530F7D}"/>
              </a:ext>
            </a:extLst>
          </p:cNvPr>
          <p:cNvSpPr/>
          <p:nvPr/>
        </p:nvSpPr>
        <p:spPr>
          <a:xfrm>
            <a:off x="10702267" y="4648738"/>
            <a:ext cx="1069041" cy="364726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5D6C39-E739-4E8C-AB94-FE50110D7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14" y="4143746"/>
            <a:ext cx="9779503" cy="1949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形 20" descr="箭头: 轻微弯曲">
            <a:extLst>
              <a:ext uri="{FF2B5EF4-FFF2-40B4-BE49-F238E27FC236}">
                <a16:creationId xmlns:a16="http://schemas.microsoft.com/office/drawing/2014/main" id="{F4E15058-15CE-446B-B62F-7CDA97203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3821">
            <a:off x="6154696" y="4671398"/>
            <a:ext cx="1488137" cy="472147"/>
          </a:xfrm>
          <a:prstGeom prst="rect">
            <a:avLst/>
          </a:prstGeom>
        </p:spPr>
      </p:pic>
      <p:pic>
        <p:nvPicPr>
          <p:cNvPr id="22" name="图形 21" descr="箭头: 轻微弯曲">
            <a:extLst>
              <a:ext uri="{FF2B5EF4-FFF2-40B4-BE49-F238E27FC236}">
                <a16:creationId xmlns:a16="http://schemas.microsoft.com/office/drawing/2014/main" id="{2B8D73C0-381E-4748-AD46-31F771BEC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451487">
            <a:off x="3629789" y="5660264"/>
            <a:ext cx="1488137" cy="4721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03E9084-E4E1-43DD-A8D1-D1468B0189F1}"/>
              </a:ext>
            </a:extLst>
          </p:cNvPr>
          <p:cNvGrpSpPr/>
          <p:nvPr/>
        </p:nvGrpSpPr>
        <p:grpSpPr>
          <a:xfrm>
            <a:off x="1775520" y="1343163"/>
            <a:ext cx="9957312" cy="1847945"/>
            <a:chOff x="1797933" y="1455468"/>
            <a:chExt cx="9957312" cy="184794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7987CCB-DD23-4704-983E-1FBB371D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3" y="1455468"/>
              <a:ext cx="9957312" cy="1847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1E472D2-0DC8-4E22-8C20-5611E88919F5}"/>
                </a:ext>
              </a:extLst>
            </p:cNvPr>
            <p:cNvSpPr/>
            <p:nvPr/>
          </p:nvSpPr>
          <p:spPr>
            <a:xfrm>
              <a:off x="5951984" y="2794604"/>
              <a:ext cx="1069041" cy="3647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FA63674-2B88-4D66-A2D2-5C6763973C22}"/>
              </a:ext>
            </a:extLst>
          </p:cNvPr>
          <p:cNvGrpSpPr/>
          <p:nvPr/>
        </p:nvGrpSpPr>
        <p:grpSpPr>
          <a:xfrm>
            <a:off x="3093060" y="2144670"/>
            <a:ext cx="7489438" cy="4270574"/>
            <a:chOff x="4500745" y="1364780"/>
            <a:chExt cx="7489438" cy="427057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4DCF5D2-1851-4F2E-B5A2-17999E2E2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745" y="1364780"/>
              <a:ext cx="7489438" cy="42705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326A006-A6C4-4371-A27A-CDB39BD1E805}"/>
                </a:ext>
              </a:extLst>
            </p:cNvPr>
            <p:cNvSpPr/>
            <p:nvPr/>
          </p:nvSpPr>
          <p:spPr>
            <a:xfrm>
              <a:off x="4695373" y="4407941"/>
              <a:ext cx="1069041" cy="3647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3126145" y="996235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若商家对售后已经反馈，在会员中心首页将进行消息提醒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85957" y="6045912"/>
            <a:ext cx="609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发起的售后在会员中心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服务中心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CN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售后管理中查询处理进度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651967" y="1283150"/>
            <a:ext cx="144016" cy="51845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"/>
          <p:cNvSpPr txBox="1"/>
          <p:nvPr/>
        </p:nvSpPr>
        <p:spPr>
          <a:xfrm>
            <a:off x="781664" y="1044959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02800" y="1180901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23755" y="3780541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7"/>
          <p:cNvSpPr txBox="1"/>
          <p:nvPr/>
        </p:nvSpPr>
        <p:spPr>
          <a:xfrm>
            <a:off x="767708" y="3644599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验货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94880" y="6093296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3"/>
          <p:cNvSpPr txBox="1"/>
          <p:nvPr/>
        </p:nvSpPr>
        <p:spPr>
          <a:xfrm>
            <a:off x="767408" y="5919663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退换货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66DA7336-3B66-48FE-AC20-7FA5EE8AFAFB}"/>
              </a:ext>
            </a:extLst>
          </p:cNvPr>
          <p:cNvSpPr txBox="1"/>
          <p:nvPr/>
        </p:nvSpPr>
        <p:spPr bwMode="auto">
          <a:xfrm>
            <a:off x="2192971" y="193014"/>
            <a:ext cx="7575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四、验货操作</a:t>
            </a:r>
            <a:r>
              <a:rPr lang="en-US" altLang="zh-CN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自验货（下单人员）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1951553" y="232956"/>
            <a:ext cx="8453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四、结算操作流程</a:t>
            </a:r>
            <a:r>
              <a:rPr lang="en-US" altLang="zh-CN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统一结算（资产处）</a:t>
            </a:r>
          </a:p>
        </p:txBody>
      </p:sp>
      <p:sp>
        <p:nvSpPr>
          <p:cNvPr id="6" name="下箭头 5"/>
          <p:cNvSpPr/>
          <p:nvPr/>
        </p:nvSpPr>
        <p:spPr>
          <a:xfrm>
            <a:off x="623392" y="1283150"/>
            <a:ext cx="144016" cy="51845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81664" y="1044959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2800" y="1180901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09136" y="2196790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02800" y="3276910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9136" y="4399421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02800" y="5509158"/>
            <a:ext cx="172528" cy="18978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1664" y="2060848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结算单生成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328" y="3140968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结算单确认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328" y="4263479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结算单报账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444" y="5373216"/>
            <a:ext cx="28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结算单付款</a:t>
            </a:r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3191590" y="6253812"/>
            <a:ext cx="77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此时结算单的状态是“未确认”，商家无法查看，可对结算单进行调整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8DCAE1-568A-4D66-8737-72CF72FE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30160"/>
            <a:ext cx="9538295" cy="4584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93B3630B-7E07-4387-A957-B4BDA22B305B}"/>
              </a:ext>
            </a:extLst>
          </p:cNvPr>
          <p:cNvSpPr/>
          <p:nvPr/>
        </p:nvSpPr>
        <p:spPr>
          <a:xfrm>
            <a:off x="2651530" y="2602026"/>
            <a:ext cx="1080119" cy="250910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C49B6B0-039A-4543-BE14-8D5807B504F8}"/>
              </a:ext>
            </a:extLst>
          </p:cNvPr>
          <p:cNvSpPr/>
          <p:nvPr/>
        </p:nvSpPr>
        <p:spPr>
          <a:xfrm rot="5400000">
            <a:off x="3485593" y="4650690"/>
            <a:ext cx="1366301" cy="254112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形 24" descr="箭头: 轻微弯曲">
            <a:extLst>
              <a:ext uri="{FF2B5EF4-FFF2-40B4-BE49-F238E27FC236}">
                <a16:creationId xmlns:a16="http://schemas.microsoft.com/office/drawing/2014/main" id="{72C874C3-F080-4570-9180-9812D0C44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113811">
            <a:off x="4582569" y="3442689"/>
            <a:ext cx="1488137" cy="472147"/>
          </a:xfrm>
          <a:prstGeom prst="rect">
            <a:avLst/>
          </a:prstGeom>
        </p:spPr>
      </p:pic>
      <p:pic>
        <p:nvPicPr>
          <p:cNvPr id="26" name="图形 25" descr="箭头: 轻微弯曲">
            <a:extLst>
              <a:ext uri="{FF2B5EF4-FFF2-40B4-BE49-F238E27FC236}">
                <a16:creationId xmlns:a16="http://schemas.microsoft.com/office/drawing/2014/main" id="{EEB44A16-0649-4875-80A9-AFE60781B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842805">
            <a:off x="7580754" y="760619"/>
            <a:ext cx="1488137" cy="472147"/>
          </a:xfrm>
          <a:prstGeom prst="rect">
            <a:avLst/>
          </a:prstGeom>
        </p:spPr>
      </p:pic>
      <p:pic>
        <p:nvPicPr>
          <p:cNvPr id="27" name="图形 26" descr="箭头: 轻微弯曲">
            <a:extLst>
              <a:ext uri="{FF2B5EF4-FFF2-40B4-BE49-F238E27FC236}">
                <a16:creationId xmlns:a16="http://schemas.microsoft.com/office/drawing/2014/main" id="{F2351A73-1A3F-480B-ADEB-51079F034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098061">
            <a:off x="6664694" y="3025094"/>
            <a:ext cx="1488137" cy="4721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2200896-08C4-4FE2-940D-C1513C6D6E42}"/>
              </a:ext>
            </a:extLst>
          </p:cNvPr>
          <p:cNvSpPr txBox="1"/>
          <p:nvPr/>
        </p:nvSpPr>
        <p:spPr>
          <a:xfrm>
            <a:off x="9552384" y="511713"/>
            <a:ext cx="20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、填写筛选信息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1725C2-16E9-46AC-886A-C5E07999AEC3}"/>
              </a:ext>
            </a:extLst>
          </p:cNvPr>
          <p:cNvSpPr txBox="1"/>
          <p:nvPr/>
        </p:nvSpPr>
        <p:spPr>
          <a:xfrm>
            <a:off x="8013657" y="3158539"/>
            <a:ext cx="20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、查询需要生成结算单的验货单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5A9507-9E1E-4834-9639-4A3A7A3248FE}"/>
              </a:ext>
            </a:extLst>
          </p:cNvPr>
          <p:cNvSpPr txBox="1"/>
          <p:nvPr/>
        </p:nvSpPr>
        <p:spPr>
          <a:xfrm>
            <a:off x="5663952" y="3718773"/>
            <a:ext cx="247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、勾选需要结算的验货单并点击生成结算单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94E5B1A-A8D4-4DC2-9035-CE2E86E13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26" y="3466692"/>
            <a:ext cx="3629763" cy="27256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16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" grpId="0"/>
      <p:bldP spid="11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5729028" y="2275771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95402" y="2183459"/>
            <a:ext cx="2653030" cy="448310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采购前设置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5729028" y="3992927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587221" y="3060112"/>
            <a:ext cx="3744416" cy="511504"/>
            <a:chOff x="6315199" y="2410178"/>
            <a:chExt cx="3744416" cy="511504"/>
          </a:xfrm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4" cy="44831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验货操作</a:t>
              </a: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5729028" y="4878780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611119" y="3945965"/>
            <a:ext cx="3744416" cy="511504"/>
            <a:chOff x="6339097" y="3296031"/>
            <a:chExt cx="3744416" cy="511504"/>
          </a:xfrm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4" cy="44831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结算操作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11119" y="4830837"/>
            <a:ext cx="3744416" cy="511504"/>
            <a:chOff x="6339097" y="4180903"/>
            <a:chExt cx="3744416" cy="511504"/>
          </a:xfrm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14006"/>
              <a:ext cx="2736304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35894" y="1989697"/>
            <a:ext cx="2808312" cy="1354243"/>
          </a:xfrm>
          <a:prstGeom prst="rect">
            <a:avLst/>
          </a:prstGeom>
          <a:noFill/>
        </p:spPr>
        <p:txBody>
          <a:bodyPr wrap="square" lIns="121948" tIns="60973" rIns="121948" bIns="60973">
            <a:spAutoFit/>
          </a:bodyPr>
          <a:lstStyle/>
          <a:p>
            <a:pPr algn="ctr">
              <a:defRPr/>
            </a:pPr>
            <a:r>
              <a:rPr lang="zh-CN" altLang="en-US" sz="4800" b="1" spc="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29028" y="1359182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611119" y="1350292"/>
            <a:ext cx="3744416" cy="511504"/>
            <a:chOff x="6339097" y="1573726"/>
            <a:chExt cx="3744416" cy="511504"/>
          </a:xfrm>
        </p:grpSpPr>
        <p:sp>
          <p:nvSpPr>
            <p:cNvPr id="14" name="圆角矩形 1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23350" y="1614014"/>
              <a:ext cx="2653074" cy="44831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采购会员设置</a:t>
              </a: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5729028" y="3041540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611119" y="2244054"/>
            <a:ext cx="3744416" cy="511504"/>
            <a:chOff x="6339097" y="1573726"/>
            <a:chExt cx="3744416" cy="511504"/>
          </a:xfrm>
        </p:grpSpPr>
        <p:sp>
          <p:nvSpPr>
            <p:cNvPr id="20" name="圆角矩形 19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23350" y="1614014"/>
              <a:ext cx="2653074" cy="44831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zh-CN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采购操作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87221" y="5801449"/>
            <a:ext cx="3744416" cy="511504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4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5729028" y="5782877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7</a:t>
            </a:r>
          </a:p>
        </p:txBody>
      </p:sp>
      <p:sp>
        <p:nvSpPr>
          <p:cNvPr id="30" name="矩形 29"/>
          <p:cNvSpPr/>
          <p:nvPr/>
        </p:nvSpPr>
        <p:spPr>
          <a:xfrm>
            <a:off x="7066987" y="587253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补充说明</a:t>
            </a:r>
          </a:p>
        </p:txBody>
      </p:sp>
      <p:sp>
        <p:nvSpPr>
          <p:cNvPr id="4" name="矩形 3"/>
          <p:cNvSpPr/>
          <p:nvPr/>
        </p:nvSpPr>
        <p:spPr>
          <a:xfrm>
            <a:off x="7046177" y="490192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移动客户端</a:t>
            </a:r>
            <a:endParaRPr lang="zh-CN" altLang="en-US" b="1" dirty="0"/>
          </a:p>
        </p:txBody>
      </p:sp>
      <p:sp>
        <p:nvSpPr>
          <p:cNvPr id="34" name="圆角矩形 2">
            <a:extLst>
              <a:ext uri="{FF2B5EF4-FFF2-40B4-BE49-F238E27FC236}">
                <a16:creationId xmlns:a16="http://schemas.microsoft.com/office/drawing/2014/main" id="{B5DCC370-5B41-465E-B644-662F2F613A10}"/>
              </a:ext>
            </a:extLst>
          </p:cNvPr>
          <p:cNvSpPr/>
          <p:nvPr/>
        </p:nvSpPr>
        <p:spPr>
          <a:xfrm>
            <a:off x="5717965" y="557570"/>
            <a:ext cx="513261" cy="51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0" tIns="60980" rIns="121960" bIns="60980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0070EA1-19A2-4813-AD1F-58C9078038E2}"/>
              </a:ext>
            </a:extLst>
          </p:cNvPr>
          <p:cNvGrpSpPr/>
          <p:nvPr/>
        </p:nvGrpSpPr>
        <p:grpSpPr>
          <a:xfrm>
            <a:off x="6600056" y="548680"/>
            <a:ext cx="3744416" cy="511504"/>
            <a:chOff x="6339097" y="1573726"/>
            <a:chExt cx="3744416" cy="511504"/>
          </a:xfrm>
        </p:grpSpPr>
        <p:sp>
          <p:nvSpPr>
            <p:cNvPr id="40" name="圆角矩形 13">
              <a:extLst>
                <a:ext uri="{FF2B5EF4-FFF2-40B4-BE49-F238E27FC236}">
                  <a16:creationId xmlns:a16="http://schemas.microsoft.com/office/drawing/2014/main" id="{686164D2-5345-403A-A948-006973BE0649}"/>
                </a:ext>
              </a:extLst>
            </p:cNvPr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1A2566B-9908-4993-8CD7-83E09C8E805C}"/>
                </a:ext>
              </a:extLst>
            </p:cNvPr>
            <p:cNvSpPr/>
            <p:nvPr/>
          </p:nvSpPr>
          <p:spPr>
            <a:xfrm>
              <a:off x="6723350" y="1614014"/>
              <a:ext cx="2653074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流程总览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9970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 bwMode="auto">
          <a:xfrm>
            <a:off x="1179804" y="233045"/>
            <a:ext cx="421645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六、移动客户端</a:t>
            </a:r>
          </a:p>
        </p:txBody>
      </p:sp>
      <p:pic>
        <p:nvPicPr>
          <p:cNvPr id="2" name="图片 1" descr="微信图片_201708022246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780579"/>
            <a:ext cx="3038475" cy="5410200"/>
          </a:xfrm>
          <a:prstGeom prst="rect">
            <a:avLst/>
          </a:prstGeom>
        </p:spPr>
      </p:pic>
      <p:pic>
        <p:nvPicPr>
          <p:cNvPr id="3" name="图片 2" descr="微信图片_201708022247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40" y="780579"/>
            <a:ext cx="3042285" cy="5419090"/>
          </a:xfrm>
          <a:prstGeom prst="rect">
            <a:avLst/>
          </a:prstGeom>
        </p:spPr>
      </p:pic>
      <p:pic>
        <p:nvPicPr>
          <p:cNvPr id="4" name="图片 3" descr="微信图片_201708022247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970" y="755015"/>
            <a:ext cx="303784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895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61156" y="6450683"/>
            <a:ext cx="3464707" cy="42566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5844" y="819285"/>
            <a:ext cx="1101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实时了解订单动态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8654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采购账号，资产管理账号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382084" y="232956"/>
            <a:ext cx="4216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七、补充说明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6" y="1606164"/>
            <a:ext cx="10058400" cy="484451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矩形: 圆角 1">
            <a:extLst>
              <a:ext uri="{FF2B5EF4-FFF2-40B4-BE49-F238E27FC236}">
                <a16:creationId xmlns:a16="http://schemas.microsoft.com/office/drawing/2014/main" id="{33822118-9176-4307-8088-24F7F410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233" y="1433513"/>
            <a:ext cx="1206500" cy="388937"/>
          </a:xfrm>
          <a:prstGeom prst="roundRect">
            <a:avLst>
              <a:gd name="adj" fmla="val 16667"/>
            </a:avLst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登录</a:t>
            </a:r>
          </a:p>
        </p:txBody>
      </p:sp>
      <p:sp>
        <p:nvSpPr>
          <p:cNvPr id="5126" name="矩形 2">
            <a:extLst>
              <a:ext uri="{FF2B5EF4-FFF2-40B4-BE49-F238E27FC236}">
                <a16:creationId xmlns:a16="http://schemas.microsoft.com/office/drawing/2014/main" id="{646D39BE-74E0-4C9A-8CA4-C11C0B87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0" y="2154239"/>
            <a:ext cx="1206500" cy="388937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商城首页</a:t>
            </a:r>
          </a:p>
        </p:txBody>
      </p:sp>
      <p:sp>
        <p:nvSpPr>
          <p:cNvPr id="5127" name="矩形 27">
            <a:extLst>
              <a:ext uri="{FF2B5EF4-FFF2-40B4-BE49-F238E27FC236}">
                <a16:creationId xmlns:a16="http://schemas.microsoft.com/office/drawing/2014/main" id="{CFA74198-818E-4CFB-91C2-DAE4A936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2154239"/>
            <a:ext cx="1208087" cy="388937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搜索下单</a:t>
            </a:r>
          </a:p>
        </p:txBody>
      </p:sp>
      <p:sp>
        <p:nvSpPr>
          <p:cNvPr id="5128" name="矩形 28">
            <a:extLst>
              <a:ext uri="{FF2B5EF4-FFF2-40B4-BE49-F238E27FC236}">
                <a16:creationId xmlns:a16="http://schemas.microsoft.com/office/drawing/2014/main" id="{F91BB978-FE00-451F-9275-40F32951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2154239"/>
            <a:ext cx="1208088" cy="388937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>
                    <a:lumMod val="95000"/>
                  </a:schemeClr>
                </a:solidFill>
              </a:rPr>
              <a:t>选择课题号</a:t>
            </a:r>
          </a:p>
        </p:txBody>
      </p:sp>
      <p:sp>
        <p:nvSpPr>
          <p:cNvPr id="5129" name="矩形 29">
            <a:extLst>
              <a:ext uri="{FF2B5EF4-FFF2-40B4-BE49-F238E27FC236}">
                <a16:creationId xmlns:a16="http://schemas.microsoft.com/office/drawing/2014/main" id="{1080E9CF-4B35-4246-906B-A6BA9B28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2153710"/>
            <a:ext cx="1206500" cy="388938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提交订单</a:t>
            </a:r>
          </a:p>
        </p:txBody>
      </p:sp>
      <p:sp>
        <p:nvSpPr>
          <p:cNvPr id="5130" name="流程图: 决策 3">
            <a:extLst>
              <a:ext uri="{FF2B5EF4-FFF2-40B4-BE49-F238E27FC236}">
                <a16:creationId xmlns:a16="http://schemas.microsoft.com/office/drawing/2014/main" id="{1752E1A3-C25B-4AD7-9446-8289D1F94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675" y="2077510"/>
            <a:ext cx="1019175" cy="539750"/>
          </a:xfrm>
          <a:prstGeom prst="flowChartDecision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>
                    <a:lumMod val="95000"/>
                  </a:schemeClr>
                </a:solidFill>
              </a:rPr>
              <a:t>审批</a:t>
            </a:r>
          </a:p>
        </p:txBody>
      </p:sp>
      <p:sp>
        <p:nvSpPr>
          <p:cNvPr id="5131" name="矩形 31">
            <a:extLst>
              <a:ext uri="{FF2B5EF4-FFF2-40B4-BE49-F238E27FC236}">
                <a16:creationId xmlns:a16="http://schemas.microsoft.com/office/drawing/2014/main" id="{D7F252CD-B971-48E5-BA39-557A692B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3014664"/>
            <a:ext cx="1208088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商家发货</a:t>
            </a:r>
          </a:p>
        </p:txBody>
      </p:sp>
      <p:sp>
        <p:nvSpPr>
          <p:cNvPr id="5132" name="矩形 32">
            <a:extLst>
              <a:ext uri="{FF2B5EF4-FFF2-40B4-BE49-F238E27FC236}">
                <a16:creationId xmlns:a16="http://schemas.microsoft.com/office/drawing/2014/main" id="{54E39A53-57C8-4CF5-8C32-68691606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3873501"/>
            <a:ext cx="1208088" cy="388938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验收</a:t>
            </a:r>
          </a:p>
        </p:txBody>
      </p:sp>
      <p:sp>
        <p:nvSpPr>
          <p:cNvPr id="5133" name="矩形 33">
            <a:extLst>
              <a:ext uri="{FF2B5EF4-FFF2-40B4-BE49-F238E27FC236}">
                <a16:creationId xmlns:a16="http://schemas.microsoft.com/office/drawing/2014/main" id="{CC825DFF-0D5D-45E8-8C3D-0EA250EE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697731"/>
            <a:ext cx="1208088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结算</a:t>
            </a:r>
          </a:p>
        </p:txBody>
      </p:sp>
      <p:cxnSp>
        <p:nvCxnSpPr>
          <p:cNvPr id="5134" name="连接符: 肘形 6">
            <a:extLst>
              <a:ext uri="{FF2B5EF4-FFF2-40B4-BE49-F238E27FC236}">
                <a16:creationId xmlns:a16="http://schemas.microsoft.com/office/drawing/2014/main" id="{2457769C-D362-40BC-AFBD-45B4D2DEF6D1}"/>
              </a:ext>
            </a:extLst>
          </p:cNvPr>
          <p:cNvCxnSpPr>
            <a:cxnSpLocks noChangeShapeType="1"/>
            <a:stCxn id="5130" idx="3"/>
            <a:endCxn id="41" idx="3"/>
          </p:cNvCxnSpPr>
          <p:nvPr/>
        </p:nvCxnSpPr>
        <p:spPr bwMode="auto">
          <a:xfrm flipH="1">
            <a:off x="4410076" y="2347385"/>
            <a:ext cx="5184774" cy="858073"/>
          </a:xfrm>
          <a:prstGeom prst="bentConnector3">
            <a:avLst>
              <a:gd name="adj1" fmla="val -440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5" name="连接符: 肘形 8">
            <a:extLst>
              <a:ext uri="{FF2B5EF4-FFF2-40B4-BE49-F238E27FC236}">
                <a16:creationId xmlns:a16="http://schemas.microsoft.com/office/drawing/2014/main" id="{2E20DAEF-5859-4A31-9AC5-B491FD7EF4B7}"/>
              </a:ext>
            </a:extLst>
          </p:cNvPr>
          <p:cNvCxnSpPr>
            <a:cxnSpLocks noChangeShapeType="1"/>
            <a:stCxn id="5125" idx="2"/>
            <a:endCxn id="5126" idx="0"/>
          </p:cNvCxnSpPr>
          <p:nvPr/>
        </p:nvCxnSpPr>
        <p:spPr bwMode="auto">
          <a:xfrm rot="16200000" flipH="1">
            <a:off x="2043747" y="1988185"/>
            <a:ext cx="331789" cy="31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6" name="连接符: 肘形 10">
            <a:extLst>
              <a:ext uri="{FF2B5EF4-FFF2-40B4-BE49-F238E27FC236}">
                <a16:creationId xmlns:a16="http://schemas.microsoft.com/office/drawing/2014/main" id="{3CC89D72-71FB-4459-B705-D6BDE55AE456}"/>
              </a:ext>
            </a:extLst>
          </p:cNvPr>
          <p:cNvCxnSpPr>
            <a:cxnSpLocks noChangeShapeType="1"/>
            <a:stCxn id="5126" idx="3"/>
            <a:endCxn id="5127" idx="1"/>
          </p:cNvCxnSpPr>
          <p:nvPr/>
        </p:nvCxnSpPr>
        <p:spPr bwMode="auto">
          <a:xfrm flipV="1">
            <a:off x="2813050" y="2347914"/>
            <a:ext cx="388938" cy="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7" name="连接符: 肘形 12">
            <a:extLst>
              <a:ext uri="{FF2B5EF4-FFF2-40B4-BE49-F238E27FC236}">
                <a16:creationId xmlns:a16="http://schemas.microsoft.com/office/drawing/2014/main" id="{1A59DFF8-0727-49C7-9FE5-9A716C077EEA}"/>
              </a:ext>
            </a:extLst>
          </p:cNvPr>
          <p:cNvCxnSpPr>
            <a:cxnSpLocks noChangeShapeType="1"/>
            <a:stCxn id="5127" idx="3"/>
            <a:endCxn id="5128" idx="1"/>
          </p:cNvCxnSpPr>
          <p:nvPr/>
        </p:nvCxnSpPr>
        <p:spPr bwMode="auto">
          <a:xfrm flipV="1">
            <a:off x="4410075" y="2347914"/>
            <a:ext cx="577850" cy="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8" name="连接符: 肘形 14">
            <a:extLst>
              <a:ext uri="{FF2B5EF4-FFF2-40B4-BE49-F238E27FC236}">
                <a16:creationId xmlns:a16="http://schemas.microsoft.com/office/drawing/2014/main" id="{8F0DA96D-89CF-43EA-96CD-387412FA0CCE}"/>
              </a:ext>
            </a:extLst>
          </p:cNvPr>
          <p:cNvCxnSpPr>
            <a:cxnSpLocks noChangeShapeType="1"/>
            <a:stCxn id="5128" idx="3"/>
            <a:endCxn id="5129" idx="1"/>
          </p:cNvCxnSpPr>
          <p:nvPr/>
        </p:nvCxnSpPr>
        <p:spPr bwMode="auto">
          <a:xfrm flipV="1">
            <a:off x="6196013" y="2348179"/>
            <a:ext cx="577850" cy="52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9" name="连接符: 肘形 16">
            <a:extLst>
              <a:ext uri="{FF2B5EF4-FFF2-40B4-BE49-F238E27FC236}">
                <a16:creationId xmlns:a16="http://schemas.microsoft.com/office/drawing/2014/main" id="{3DCCF2A2-B842-4DEC-B76D-5025BF89CFE1}"/>
              </a:ext>
            </a:extLst>
          </p:cNvPr>
          <p:cNvCxnSpPr>
            <a:cxnSpLocks noChangeShapeType="1"/>
            <a:stCxn id="5129" idx="3"/>
            <a:endCxn id="5130" idx="1"/>
          </p:cNvCxnSpPr>
          <p:nvPr/>
        </p:nvCxnSpPr>
        <p:spPr bwMode="auto">
          <a:xfrm flipV="1">
            <a:off x="7980363" y="2347385"/>
            <a:ext cx="595312" cy="794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0" name="连接符: 肘形 18">
            <a:extLst>
              <a:ext uri="{FF2B5EF4-FFF2-40B4-BE49-F238E27FC236}">
                <a16:creationId xmlns:a16="http://schemas.microsoft.com/office/drawing/2014/main" id="{DD1A4563-AA0E-45FB-9175-295E682B43A6}"/>
              </a:ext>
            </a:extLst>
          </p:cNvPr>
          <p:cNvCxnSpPr>
            <a:cxnSpLocks noChangeShapeType="1"/>
            <a:stCxn id="5131" idx="2"/>
            <a:endCxn id="5132" idx="0"/>
          </p:cNvCxnSpPr>
          <p:nvPr/>
        </p:nvCxnSpPr>
        <p:spPr bwMode="auto">
          <a:xfrm rot="16200000" flipH="1">
            <a:off x="1966119" y="3637758"/>
            <a:ext cx="471487" cy="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1" name="连接符: 肘形 20">
            <a:extLst>
              <a:ext uri="{FF2B5EF4-FFF2-40B4-BE49-F238E27FC236}">
                <a16:creationId xmlns:a16="http://schemas.microsoft.com/office/drawing/2014/main" id="{6476EDCD-E111-444B-8681-6BC685A4DC13}"/>
              </a:ext>
            </a:extLst>
          </p:cNvPr>
          <p:cNvCxnSpPr>
            <a:cxnSpLocks noChangeShapeType="1"/>
            <a:stCxn id="5132" idx="2"/>
            <a:endCxn id="5133" idx="0"/>
          </p:cNvCxnSpPr>
          <p:nvPr/>
        </p:nvCxnSpPr>
        <p:spPr bwMode="auto">
          <a:xfrm rot="16200000" flipH="1">
            <a:off x="1985804" y="4477703"/>
            <a:ext cx="435292" cy="47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2" name="矩形 59">
            <a:extLst>
              <a:ext uri="{FF2B5EF4-FFF2-40B4-BE49-F238E27FC236}">
                <a16:creationId xmlns:a16="http://schemas.microsoft.com/office/drawing/2014/main" id="{E251A35C-5A87-4E0C-9310-730914FB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4696884"/>
            <a:ext cx="1208087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创建结算单</a:t>
            </a:r>
          </a:p>
        </p:txBody>
      </p:sp>
      <p:sp>
        <p:nvSpPr>
          <p:cNvPr id="5143" name="矩形 64">
            <a:extLst>
              <a:ext uri="{FF2B5EF4-FFF2-40B4-BE49-F238E27FC236}">
                <a16:creationId xmlns:a16="http://schemas.microsoft.com/office/drawing/2014/main" id="{C6CB9D71-C9E4-4543-9E1D-D416EDB89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4" y="4696473"/>
            <a:ext cx="1208088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>
                    <a:lumMod val="95000"/>
                  </a:schemeClr>
                </a:solidFill>
              </a:rPr>
              <a:t>确认结算单</a:t>
            </a:r>
          </a:p>
        </p:txBody>
      </p:sp>
      <p:sp>
        <p:nvSpPr>
          <p:cNvPr id="5144" name="矩形 65">
            <a:extLst>
              <a:ext uri="{FF2B5EF4-FFF2-40B4-BE49-F238E27FC236}">
                <a16:creationId xmlns:a16="http://schemas.microsoft.com/office/drawing/2014/main" id="{2440B04D-4F74-4821-849A-5391E79D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184" y="4696884"/>
            <a:ext cx="1208088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报账</a:t>
            </a:r>
          </a:p>
        </p:txBody>
      </p:sp>
      <p:sp>
        <p:nvSpPr>
          <p:cNvPr id="5145" name="矩形 66">
            <a:extLst>
              <a:ext uri="{FF2B5EF4-FFF2-40B4-BE49-F238E27FC236}">
                <a16:creationId xmlns:a16="http://schemas.microsoft.com/office/drawing/2014/main" id="{F9178273-9523-4A96-A974-3550B23E3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900" y="4696473"/>
            <a:ext cx="1208087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>
                    <a:lumMod val="95000"/>
                  </a:schemeClr>
                </a:solidFill>
              </a:rPr>
              <a:t>操作已付款</a:t>
            </a:r>
          </a:p>
        </p:txBody>
      </p:sp>
      <p:sp>
        <p:nvSpPr>
          <p:cNvPr id="5146" name="矩形 67">
            <a:extLst>
              <a:ext uri="{FF2B5EF4-FFF2-40B4-BE49-F238E27FC236}">
                <a16:creationId xmlns:a16="http://schemas.microsoft.com/office/drawing/2014/main" id="{F0CD04EF-D2B0-43B7-81EF-8CA4E223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0" y="5410201"/>
            <a:ext cx="1206500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>
                    <a:lumMod val="95000"/>
                  </a:schemeClr>
                </a:solidFill>
              </a:rPr>
              <a:t>商家确认到账</a:t>
            </a:r>
          </a:p>
        </p:txBody>
      </p:sp>
      <p:sp>
        <p:nvSpPr>
          <p:cNvPr id="5147" name="矩形: 圆角 39">
            <a:extLst>
              <a:ext uri="{FF2B5EF4-FFF2-40B4-BE49-F238E27FC236}">
                <a16:creationId xmlns:a16="http://schemas.microsoft.com/office/drawing/2014/main" id="{2BE88F66-5CC7-4B70-8186-66BAF8F0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233" y="6253164"/>
            <a:ext cx="1208088" cy="387350"/>
          </a:xfrm>
          <a:prstGeom prst="roundRect">
            <a:avLst>
              <a:gd name="adj" fmla="val 16667"/>
            </a:avLst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完成</a:t>
            </a:r>
          </a:p>
        </p:txBody>
      </p:sp>
      <p:cxnSp>
        <p:nvCxnSpPr>
          <p:cNvPr id="5148" name="连接符: 肘形 43">
            <a:extLst>
              <a:ext uri="{FF2B5EF4-FFF2-40B4-BE49-F238E27FC236}">
                <a16:creationId xmlns:a16="http://schemas.microsoft.com/office/drawing/2014/main" id="{1486862F-2D8A-48CB-B67A-3357BC119968}"/>
              </a:ext>
            </a:extLst>
          </p:cNvPr>
          <p:cNvCxnSpPr>
            <a:cxnSpLocks noChangeShapeType="1"/>
            <a:stCxn id="5133" idx="3"/>
            <a:endCxn id="5142" idx="1"/>
          </p:cNvCxnSpPr>
          <p:nvPr/>
        </p:nvCxnSpPr>
        <p:spPr bwMode="auto">
          <a:xfrm flipV="1">
            <a:off x="2809876" y="4890559"/>
            <a:ext cx="495299" cy="84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9" name="连接符: 肘形 45">
            <a:extLst>
              <a:ext uri="{FF2B5EF4-FFF2-40B4-BE49-F238E27FC236}">
                <a16:creationId xmlns:a16="http://schemas.microsoft.com/office/drawing/2014/main" id="{52492C6F-57BD-40D9-AAC7-950806150B29}"/>
              </a:ext>
            </a:extLst>
          </p:cNvPr>
          <p:cNvCxnSpPr>
            <a:cxnSpLocks noChangeShapeType="1"/>
            <a:stCxn id="5142" idx="3"/>
            <a:endCxn id="5143" idx="1"/>
          </p:cNvCxnSpPr>
          <p:nvPr/>
        </p:nvCxnSpPr>
        <p:spPr bwMode="auto">
          <a:xfrm flipV="1">
            <a:off x="4513262" y="4890148"/>
            <a:ext cx="500062" cy="41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0" name="连接符: 肘形 47">
            <a:extLst>
              <a:ext uri="{FF2B5EF4-FFF2-40B4-BE49-F238E27FC236}">
                <a16:creationId xmlns:a16="http://schemas.microsoft.com/office/drawing/2014/main" id="{A0C774F3-54E9-46AD-A518-F270EEBDFED4}"/>
              </a:ext>
            </a:extLst>
          </p:cNvPr>
          <p:cNvCxnSpPr>
            <a:cxnSpLocks noChangeShapeType="1"/>
            <a:stCxn id="5143" idx="3"/>
            <a:endCxn id="5144" idx="1"/>
          </p:cNvCxnSpPr>
          <p:nvPr/>
        </p:nvCxnSpPr>
        <p:spPr bwMode="auto">
          <a:xfrm>
            <a:off x="6221412" y="4890148"/>
            <a:ext cx="621772" cy="41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1" name="连接符: 肘形 49">
            <a:extLst>
              <a:ext uri="{FF2B5EF4-FFF2-40B4-BE49-F238E27FC236}">
                <a16:creationId xmlns:a16="http://schemas.microsoft.com/office/drawing/2014/main" id="{57F1A265-8383-4137-B892-ECD9F9C434A2}"/>
              </a:ext>
            </a:extLst>
          </p:cNvPr>
          <p:cNvCxnSpPr>
            <a:cxnSpLocks noChangeShapeType="1"/>
            <a:stCxn id="5144" idx="3"/>
            <a:endCxn id="5145" idx="1"/>
          </p:cNvCxnSpPr>
          <p:nvPr/>
        </p:nvCxnSpPr>
        <p:spPr bwMode="auto">
          <a:xfrm flipV="1">
            <a:off x="8051272" y="4890148"/>
            <a:ext cx="546628" cy="41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2" name="连接符: 肘形 51">
            <a:extLst>
              <a:ext uri="{FF2B5EF4-FFF2-40B4-BE49-F238E27FC236}">
                <a16:creationId xmlns:a16="http://schemas.microsoft.com/office/drawing/2014/main" id="{FF9BBF6A-3703-4826-A9BA-03581274783E}"/>
              </a:ext>
            </a:extLst>
          </p:cNvPr>
          <p:cNvCxnSpPr>
            <a:cxnSpLocks noChangeShapeType="1"/>
            <a:stCxn id="5145" idx="3"/>
            <a:endCxn id="5146" idx="1"/>
          </p:cNvCxnSpPr>
          <p:nvPr/>
        </p:nvCxnSpPr>
        <p:spPr bwMode="auto">
          <a:xfrm flipH="1">
            <a:off x="1606550" y="4890148"/>
            <a:ext cx="8199437" cy="713728"/>
          </a:xfrm>
          <a:prstGeom prst="bentConnector5">
            <a:avLst>
              <a:gd name="adj1" fmla="val -2788"/>
              <a:gd name="adj2" fmla="val 50000"/>
              <a:gd name="adj3" fmla="val 10278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53" name="连接符: 肘形 53">
            <a:extLst>
              <a:ext uri="{FF2B5EF4-FFF2-40B4-BE49-F238E27FC236}">
                <a16:creationId xmlns:a16="http://schemas.microsoft.com/office/drawing/2014/main" id="{4E263046-E4EC-4CEE-8FB8-F7A8BB6375BF}"/>
              </a:ext>
            </a:extLst>
          </p:cNvPr>
          <p:cNvCxnSpPr>
            <a:cxnSpLocks noChangeShapeType="1"/>
            <a:stCxn id="5146" idx="2"/>
            <a:endCxn id="5147" idx="0"/>
          </p:cNvCxnSpPr>
          <p:nvPr/>
        </p:nvCxnSpPr>
        <p:spPr bwMode="auto">
          <a:xfrm rot="16200000" flipH="1">
            <a:off x="1982232" y="6025118"/>
            <a:ext cx="455613" cy="47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4" name="矩形 85">
            <a:extLst>
              <a:ext uri="{FF2B5EF4-FFF2-40B4-BE49-F238E27FC236}">
                <a16:creationId xmlns:a16="http://schemas.microsoft.com/office/drawing/2014/main" id="{67C8AEDA-3892-4E8F-87DA-15CAB7D14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3872207"/>
            <a:ext cx="1208088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售后</a:t>
            </a:r>
          </a:p>
        </p:txBody>
      </p:sp>
      <p:cxnSp>
        <p:nvCxnSpPr>
          <p:cNvPr id="5155" name="连接符: 肘形 57">
            <a:extLst>
              <a:ext uri="{FF2B5EF4-FFF2-40B4-BE49-F238E27FC236}">
                <a16:creationId xmlns:a16="http://schemas.microsoft.com/office/drawing/2014/main" id="{C42A5708-0BE8-4BB8-B058-B0F2A5D4002F}"/>
              </a:ext>
            </a:extLst>
          </p:cNvPr>
          <p:cNvCxnSpPr>
            <a:cxnSpLocks noChangeShapeType="1"/>
            <a:stCxn id="5132" idx="3"/>
            <a:endCxn id="5154" idx="1"/>
          </p:cNvCxnSpPr>
          <p:nvPr/>
        </p:nvCxnSpPr>
        <p:spPr bwMode="auto">
          <a:xfrm flipV="1">
            <a:off x="2805113" y="4065882"/>
            <a:ext cx="500062" cy="208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文本框 2">
            <a:extLst>
              <a:ext uri="{FF2B5EF4-FFF2-40B4-BE49-F238E27FC236}">
                <a16:creationId xmlns:a16="http://schemas.microsoft.com/office/drawing/2014/main" id="{22C5A04B-2691-4BFD-A359-359FD2D9C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4" y="1383077"/>
            <a:ext cx="52754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待审核：审核订单后商家才能看见该订单</a:t>
            </a:r>
            <a:endParaRPr lang="zh-CN" altLang="en-US" sz="1600" dirty="0">
              <a:latin typeface="Calibri" panose="020F0502020204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1" name="矩形 31">
            <a:extLst>
              <a:ext uri="{FF2B5EF4-FFF2-40B4-BE49-F238E27FC236}">
                <a16:creationId xmlns:a16="http://schemas.microsoft.com/office/drawing/2014/main" id="{B483451F-7CF6-46F6-BE16-CE6864E3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3011783"/>
            <a:ext cx="1208088" cy="387350"/>
          </a:xfrm>
          <a:prstGeom prst="rect">
            <a:avLst/>
          </a:prstGeom>
          <a:solidFill>
            <a:srgbClr val="2767C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商家确认</a:t>
            </a:r>
          </a:p>
        </p:txBody>
      </p:sp>
      <p:cxnSp>
        <p:nvCxnSpPr>
          <p:cNvPr id="43" name="连接符: 肘形 10">
            <a:extLst>
              <a:ext uri="{FF2B5EF4-FFF2-40B4-BE49-F238E27FC236}">
                <a16:creationId xmlns:a16="http://schemas.microsoft.com/office/drawing/2014/main" id="{B21A2DB7-2D0C-4EE3-A9E1-DAAA3A3F0CC9}"/>
              </a:ext>
            </a:extLst>
          </p:cNvPr>
          <p:cNvCxnSpPr>
            <a:cxnSpLocks noChangeShapeType="1"/>
            <a:stCxn id="41" idx="1"/>
            <a:endCxn id="5131" idx="3"/>
          </p:cNvCxnSpPr>
          <p:nvPr/>
        </p:nvCxnSpPr>
        <p:spPr bwMode="auto">
          <a:xfrm rot="10800000" flipV="1">
            <a:off x="2805114" y="3205457"/>
            <a:ext cx="396875" cy="288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文本框 2">
            <a:extLst>
              <a:ext uri="{FF2B5EF4-FFF2-40B4-BE49-F238E27FC236}">
                <a16:creationId xmlns:a16="http://schemas.microsoft.com/office/drawing/2014/main" id="{92760184-0994-473B-A561-858048330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576" y="3402014"/>
            <a:ext cx="2792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待确认：商家未确认订单</a:t>
            </a:r>
            <a:endParaRPr lang="zh-CN" altLang="en-US" sz="1600" dirty="0">
              <a:latin typeface="Calibri" panose="020F0502020204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2065324-05DB-4E71-AF5B-477E45030805}"/>
              </a:ext>
            </a:extLst>
          </p:cNvPr>
          <p:cNvCxnSpPr>
            <a:cxnSpLocks/>
          </p:cNvCxnSpPr>
          <p:nvPr/>
        </p:nvCxnSpPr>
        <p:spPr>
          <a:xfrm>
            <a:off x="8152305" y="1693171"/>
            <a:ext cx="172281" cy="619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3C13B6B-E697-4708-B066-0F519CA0ADC5}"/>
              </a:ext>
            </a:extLst>
          </p:cNvPr>
          <p:cNvCxnSpPr>
            <a:cxnSpLocks/>
          </p:cNvCxnSpPr>
          <p:nvPr/>
        </p:nvCxnSpPr>
        <p:spPr>
          <a:xfrm flipH="1" flipV="1">
            <a:off x="7320136" y="3205457"/>
            <a:ext cx="371441" cy="345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2">
            <a:extLst>
              <a:ext uri="{FF2B5EF4-FFF2-40B4-BE49-F238E27FC236}">
                <a16:creationId xmlns:a16="http://schemas.microsoft.com/office/drawing/2014/main" id="{F69A4427-965F-42D7-AC92-BFA9DCAF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079" y="2613409"/>
            <a:ext cx="3752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待采购：商家已看见订单，并确认</a:t>
            </a:r>
            <a:endParaRPr lang="zh-CN" altLang="en-US" sz="1600" dirty="0">
              <a:latin typeface="Calibri" panose="020F0502020204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DEEF9A99-F9B9-4E78-9D7E-DE4A3ADD4702}"/>
              </a:ext>
            </a:extLst>
          </p:cNvPr>
          <p:cNvCxnSpPr>
            <a:cxnSpLocks/>
          </p:cNvCxnSpPr>
          <p:nvPr/>
        </p:nvCxnSpPr>
        <p:spPr>
          <a:xfrm flipH="1">
            <a:off x="3020904" y="2782891"/>
            <a:ext cx="228414" cy="381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2">
            <a:extLst>
              <a:ext uri="{FF2B5EF4-FFF2-40B4-BE49-F238E27FC236}">
                <a16:creationId xmlns:a16="http://schemas.microsoft.com/office/drawing/2014/main" id="{EA0BBD30-3494-4D55-A899-B50F884C3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38" y="3101796"/>
            <a:ext cx="1517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已发货：</a:t>
            </a:r>
            <a:endParaRPr lang="en-US" altLang="zh-CN" sz="1600" dirty="0">
              <a:solidFill>
                <a:srgbClr val="FF0000"/>
              </a:solidFill>
              <a:latin typeface="Calibri" panose="020F0502020204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商家已发货</a:t>
            </a:r>
            <a:endParaRPr lang="zh-CN" altLang="en-US" sz="1600" dirty="0">
              <a:latin typeface="Calibri" panose="020F0502020204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4E1B1D16-2A03-4DC7-9AF4-657301051A03}"/>
              </a:ext>
            </a:extLst>
          </p:cNvPr>
          <p:cNvCxnSpPr>
            <a:cxnSpLocks/>
          </p:cNvCxnSpPr>
          <p:nvPr/>
        </p:nvCxnSpPr>
        <p:spPr>
          <a:xfrm>
            <a:off x="1200150" y="3365354"/>
            <a:ext cx="966084" cy="229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">
            <a:extLst>
              <a:ext uri="{FF2B5EF4-FFF2-40B4-BE49-F238E27FC236}">
                <a16:creationId xmlns:a16="http://schemas.microsoft.com/office/drawing/2014/main" id="{8C21AADD-D9DF-4A6E-9193-2A05DA8C8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268" y="4316558"/>
            <a:ext cx="3345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已签收：验货人员已生成验货单</a:t>
            </a:r>
            <a:endParaRPr lang="zh-CN" altLang="en-US" sz="1600" dirty="0">
              <a:latin typeface="Calibri" panose="020F0502020204030204" pitchFamily="34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D237022E-516D-4516-BEE7-744F82755418}"/>
              </a:ext>
            </a:extLst>
          </p:cNvPr>
          <p:cNvCxnSpPr>
            <a:cxnSpLocks/>
          </p:cNvCxnSpPr>
          <p:nvPr/>
        </p:nvCxnSpPr>
        <p:spPr>
          <a:xfrm flipH="1" flipV="1">
            <a:off x="2185704" y="4469924"/>
            <a:ext cx="97978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2">
            <a:extLst>
              <a:ext uri="{FF2B5EF4-FFF2-40B4-BE49-F238E27FC236}">
                <a16:creationId xmlns:a16="http://schemas.microsoft.com/office/drawing/2014/main" id="{763D0BE7-7DA8-4119-B8B8-7901AF64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474" y="5790834"/>
            <a:ext cx="3060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  <a:sym typeface="Times New Roman" panose="02020603050405020304" pitchFamily="18" charset="0"/>
              </a:rPr>
              <a:t>交易成功：交易完成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CAF8070D-59FE-46A9-86A2-C009A98772EB}"/>
              </a:ext>
            </a:extLst>
          </p:cNvPr>
          <p:cNvCxnSpPr>
            <a:cxnSpLocks/>
          </p:cNvCxnSpPr>
          <p:nvPr/>
        </p:nvCxnSpPr>
        <p:spPr>
          <a:xfrm flipH="1" flipV="1">
            <a:off x="2201068" y="5955798"/>
            <a:ext cx="97978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" y="1767584"/>
            <a:ext cx="10058400" cy="3982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47728" y="8654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采购账号，资产管理账号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7988" y="814126"/>
            <a:ext cx="1101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多维度统计分析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806" y="1767584"/>
            <a:ext cx="1223880" cy="19494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B3F1847-15AF-47C1-87D7-AE5A3A22584A}"/>
              </a:ext>
            </a:extLst>
          </p:cNvPr>
          <p:cNvGrpSpPr/>
          <p:nvPr/>
        </p:nvGrpSpPr>
        <p:grpSpPr>
          <a:xfrm>
            <a:off x="1661223" y="1493749"/>
            <a:ext cx="9041651" cy="4446565"/>
            <a:chOff x="511191" y="1412776"/>
            <a:chExt cx="9041651" cy="444656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83"/>
            <a:stretch/>
          </p:blipFill>
          <p:spPr>
            <a:xfrm>
              <a:off x="511191" y="1412776"/>
              <a:ext cx="9041651" cy="44465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2" name="组合 31"/>
            <p:cNvGrpSpPr/>
            <p:nvPr/>
          </p:nvGrpSpPr>
          <p:grpSpPr>
            <a:xfrm>
              <a:off x="2310329" y="1563125"/>
              <a:ext cx="6514495" cy="4153293"/>
              <a:chOff x="2545114" y="1628800"/>
              <a:chExt cx="6419374" cy="3960440"/>
            </a:xfrm>
          </p:grpSpPr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2545114" y="1628800"/>
                <a:ext cx="181086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sz="2000" dirty="0">
                    <a:effectLst/>
                  </a:rPr>
                  <a:t>订单查询</a:t>
                </a:r>
                <a:endParaRPr lang="en-US" altLang="zh-CN" sz="2000" dirty="0">
                  <a:effectLst/>
                </a:endParaRPr>
              </a:p>
              <a:p>
                <a:endParaRPr lang="en-US" altLang="zh-CN" sz="2000" dirty="0">
                  <a:effectLst/>
                </a:endParaRPr>
              </a:p>
              <a:p>
                <a:endParaRPr lang="en-US" altLang="zh-CN" sz="2000" dirty="0">
                  <a:effectLst/>
                </a:endParaRPr>
              </a:p>
              <a:p>
                <a:endParaRPr lang="en-US" altLang="zh-CN" sz="2000" dirty="0">
                  <a:effectLst/>
                </a:endParaRP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4481627" y="1628800"/>
                <a:ext cx="2462531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dirty="0">
                    <a:effectLst/>
                  </a:rPr>
                  <a:t>课题组应付款统计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7056384" y="1628800"/>
                <a:ext cx="181086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dirty="0">
                    <a:effectLst/>
                  </a:rPr>
                  <a:t>月度订单统计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2578206" y="2708920"/>
                <a:ext cx="1777770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dirty="0">
                    <a:effectLst/>
                  </a:rPr>
                  <a:t>验货单查询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37" name="Rectangle 3"/>
              <p:cNvSpPr txBox="1">
                <a:spLocks noChangeArrowheads="1"/>
              </p:cNvSpPr>
              <p:nvPr/>
            </p:nvSpPr>
            <p:spPr bwMode="auto">
              <a:xfrm>
                <a:off x="4512898" y="2708920"/>
                <a:ext cx="2419003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dirty="0">
                    <a:effectLst/>
                  </a:rPr>
                  <a:t>课题组已付款统计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100182" y="2708920"/>
                <a:ext cx="183907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dirty="0">
                    <a:effectLst/>
                  </a:rPr>
                  <a:t>线下采购统计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2572549" y="3861048"/>
                <a:ext cx="183907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dirty="0">
                    <a:effectLst/>
                  </a:rPr>
                  <a:t>课题号查询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4512898" y="3835152"/>
                <a:ext cx="2419003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dirty="0">
                    <a:effectLst/>
                  </a:rPr>
                  <a:t>供应商应付款统计</a:t>
                </a: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7109053" y="3835152"/>
                <a:ext cx="183907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dirty="0">
                    <a:effectLst/>
                  </a:rPr>
                  <a:t>线下订单查询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2588912" y="4941168"/>
                <a:ext cx="183907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dirty="0">
                    <a:effectLst/>
                  </a:rPr>
                  <a:t>采购账号查询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4529261" y="4941168"/>
                <a:ext cx="2419003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zh-CN" altLang="en-US" dirty="0">
                    <a:effectLst/>
                  </a:rPr>
                  <a:t>供应商已付款统计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7125416" y="4941168"/>
                <a:ext cx="1839072" cy="648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spcBef>
                    <a:spcPct val="50000"/>
                  </a:spcBef>
                  <a:defRPr kumimoji="1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1pPr>
              </a:lstStyle>
              <a:p>
                <a:r>
                  <a:rPr lang="zh-CN" altLang="en-US" dirty="0">
                    <a:effectLst/>
                  </a:rPr>
                  <a:t>院所资产管理</a:t>
                </a:r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  <a:p>
                <a:endParaRPr lang="en-US" altLang="zh-CN" dirty="0">
                  <a:effectLst/>
                </a:endParaRPr>
              </a:p>
            </p:txBody>
          </p:sp>
        </p:grp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8D623BD4-90CF-427B-8EB1-34CEFC58A82D}"/>
              </a:ext>
            </a:extLst>
          </p:cNvPr>
          <p:cNvSpPr txBox="1"/>
          <p:nvPr/>
        </p:nvSpPr>
        <p:spPr bwMode="auto">
          <a:xfrm>
            <a:off x="2310329" y="232956"/>
            <a:ext cx="4216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七、补充说明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95400" y="1052736"/>
            <a:ext cx="1101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平台联系人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D623BD4-90CF-427B-8EB1-34CEFC58A82D}"/>
              </a:ext>
            </a:extLst>
          </p:cNvPr>
          <p:cNvSpPr txBox="1"/>
          <p:nvPr/>
        </p:nvSpPr>
        <p:spPr bwMode="auto">
          <a:xfrm>
            <a:off x="2310329" y="232956"/>
            <a:ext cx="4216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七、补充说明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AE5DAF-70E2-416E-9F3D-5641B31F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536108" cy="35259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35D427-57E4-4BA6-8824-2588CBBC9E24}"/>
              </a:ext>
            </a:extLst>
          </p:cNvPr>
          <p:cNvSpPr txBox="1"/>
          <p:nvPr/>
        </p:nvSpPr>
        <p:spPr>
          <a:xfrm>
            <a:off x="766407" y="567631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联系人：徐昌秀</a:t>
            </a:r>
            <a:endParaRPr lang="en-US" altLang="zh-CN" dirty="0"/>
          </a:p>
          <a:p>
            <a:r>
              <a:rPr lang="zh-CN" altLang="en-US" dirty="0"/>
              <a:t>电    话： </a:t>
            </a:r>
            <a:r>
              <a:rPr lang="en-US" altLang="zh-CN" dirty="0"/>
              <a:t>13770522187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7DE759-9821-4E18-A157-4D5DEF9F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844824"/>
            <a:ext cx="3679735" cy="341587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5F1E4D3-567E-4917-A53B-60C3663360D4}"/>
              </a:ext>
            </a:extLst>
          </p:cNvPr>
          <p:cNvSpPr txBox="1"/>
          <p:nvPr/>
        </p:nvSpPr>
        <p:spPr>
          <a:xfrm>
            <a:off x="4511824" y="567631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联系人：刘京华</a:t>
            </a:r>
            <a:endParaRPr lang="en-US" altLang="zh-CN" dirty="0"/>
          </a:p>
          <a:p>
            <a:r>
              <a:rPr lang="zh-CN" altLang="en-US" dirty="0"/>
              <a:t>电    话： </a:t>
            </a:r>
            <a:r>
              <a:rPr lang="en-US" altLang="zh-CN" dirty="0"/>
              <a:t>18612945255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F7F8186-8D12-4E65-8658-1AFF000DC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885330"/>
            <a:ext cx="3343200" cy="341587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8AF8491-B8F3-43A1-811C-6997F6CE22CC}"/>
              </a:ext>
            </a:extLst>
          </p:cNvPr>
          <p:cNvSpPr txBox="1"/>
          <p:nvPr/>
        </p:nvSpPr>
        <p:spPr>
          <a:xfrm>
            <a:off x="8563674" y="5672137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联系人：李成磊</a:t>
            </a:r>
            <a:endParaRPr lang="en-US" altLang="zh-CN" dirty="0"/>
          </a:p>
          <a:p>
            <a:r>
              <a:rPr lang="zh-CN" altLang="en-US" dirty="0"/>
              <a:t>电    话： </a:t>
            </a:r>
            <a:r>
              <a:rPr lang="en-US" altLang="zh-CN" dirty="0"/>
              <a:t>15600695889</a:t>
            </a:r>
          </a:p>
        </p:txBody>
      </p:sp>
    </p:spTree>
    <p:extLst>
      <p:ext uri="{BB962C8B-B14F-4D97-AF65-F5344CB8AC3E}">
        <p14:creationId xmlns:p14="http://schemas.microsoft.com/office/powerpoint/2010/main" val="3098912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3425653" y="389801"/>
            <a:ext cx="5925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订单流程</a:t>
            </a:r>
            <a:r>
              <a:rPr lang="en-US" altLang="zh-CN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自验货统一结算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12600" y="3134235"/>
            <a:ext cx="3082305" cy="738589"/>
            <a:chOff x="1049482" y="2286000"/>
            <a:chExt cx="3082305" cy="738589"/>
          </a:xfrm>
        </p:grpSpPr>
        <p:sp>
          <p:nvSpPr>
            <p:cNvPr id="2" name="Oval 6"/>
            <p:cNvSpPr/>
            <p:nvPr/>
          </p:nvSpPr>
          <p:spPr>
            <a:xfrm>
              <a:off x="1049482" y="2286000"/>
              <a:ext cx="751310" cy="7385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商家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1721962" y="2362906"/>
              <a:ext cx="24098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根据结算单开票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送至资产处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6296" y="1770600"/>
            <a:ext cx="3150331" cy="738589"/>
            <a:chOff x="4418579" y="2303793"/>
            <a:chExt cx="3150331" cy="738589"/>
          </a:xfrm>
        </p:grpSpPr>
        <p:sp>
          <p:nvSpPr>
            <p:cNvPr id="26" name="Rectangle 13"/>
            <p:cNvSpPr/>
            <p:nvPr/>
          </p:nvSpPr>
          <p:spPr>
            <a:xfrm>
              <a:off x="5159085" y="2503917"/>
              <a:ext cx="24098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审核订单生效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Oval 6"/>
            <p:cNvSpPr/>
            <p:nvPr/>
          </p:nvSpPr>
          <p:spPr>
            <a:xfrm>
              <a:off x="4418579" y="2303793"/>
              <a:ext cx="751310" cy="738589"/>
            </a:xfrm>
            <a:prstGeom prst="ellipse">
              <a:avLst/>
            </a:prstGeom>
            <a:solidFill>
              <a:srgbClr val="EC7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会员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68333" y="3178909"/>
            <a:ext cx="3195053" cy="738589"/>
            <a:chOff x="7901216" y="2304427"/>
            <a:chExt cx="3195053" cy="738589"/>
          </a:xfrm>
        </p:grpSpPr>
        <p:sp>
          <p:nvSpPr>
            <p:cNvPr id="36" name="Rectangle 17"/>
            <p:cNvSpPr/>
            <p:nvPr/>
          </p:nvSpPr>
          <p:spPr>
            <a:xfrm>
              <a:off x="8686444" y="2392516"/>
              <a:ext cx="24098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根据验货单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生成统一结算单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Oval 6"/>
            <p:cNvSpPr/>
            <p:nvPr/>
          </p:nvSpPr>
          <p:spPr>
            <a:xfrm>
              <a:off x="7901216" y="2304427"/>
              <a:ext cx="751310" cy="7385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</a:rPr>
                <a:t>资产处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3" name="Rectangle 8"/>
          <p:cNvSpPr/>
          <p:nvPr/>
        </p:nvSpPr>
        <p:spPr>
          <a:xfrm>
            <a:off x="3724910" y="1981200"/>
            <a:ext cx="2409825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会员订购下单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912600" y="4756109"/>
            <a:ext cx="3193577" cy="738589"/>
            <a:chOff x="7901216" y="2304427"/>
            <a:chExt cx="3193577" cy="738589"/>
          </a:xfrm>
        </p:grpSpPr>
        <p:sp>
          <p:nvSpPr>
            <p:cNvPr id="45" name="Rectangle 17"/>
            <p:cNvSpPr/>
            <p:nvPr/>
          </p:nvSpPr>
          <p:spPr>
            <a:xfrm>
              <a:off x="8684968" y="2480856"/>
              <a:ext cx="24098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财务结算报销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Oval 6"/>
            <p:cNvSpPr/>
            <p:nvPr/>
          </p:nvSpPr>
          <p:spPr>
            <a:xfrm>
              <a:off x="7901216" y="2304427"/>
              <a:ext cx="751310" cy="73858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财务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9223" y="4733956"/>
            <a:ext cx="3204163" cy="738589"/>
            <a:chOff x="1049482" y="2286000"/>
            <a:chExt cx="3204163" cy="738589"/>
          </a:xfrm>
        </p:grpSpPr>
        <p:sp>
          <p:nvSpPr>
            <p:cNvPr id="48" name="Oval 6"/>
            <p:cNvSpPr/>
            <p:nvPr/>
          </p:nvSpPr>
          <p:spPr>
            <a:xfrm>
              <a:off x="1049482" y="2286000"/>
              <a:ext cx="751310" cy="7385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商家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Rectangle 8"/>
            <p:cNvSpPr/>
            <p:nvPr/>
          </p:nvSpPr>
          <p:spPr>
            <a:xfrm>
              <a:off x="1843820" y="2486017"/>
              <a:ext cx="24098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收到款确认到账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0" name="流程图: 终止 49"/>
          <p:cNvSpPr/>
          <p:nvPr/>
        </p:nvSpPr>
        <p:spPr>
          <a:xfrm>
            <a:off x="9350771" y="4967274"/>
            <a:ext cx="1268994" cy="41546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交易结束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51" name="燕尾形 50"/>
          <p:cNvSpPr/>
          <p:nvPr/>
        </p:nvSpPr>
        <p:spPr>
          <a:xfrm>
            <a:off x="2297749" y="2025779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5621550" y="2028989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 rot="5400000">
            <a:off x="3112480" y="4206480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燕尾形 54"/>
          <p:cNvSpPr/>
          <p:nvPr/>
        </p:nvSpPr>
        <p:spPr>
          <a:xfrm rot="5400000">
            <a:off x="9409492" y="2627281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流程图: 终止 55"/>
          <p:cNvSpPr/>
          <p:nvPr/>
        </p:nvSpPr>
        <p:spPr>
          <a:xfrm>
            <a:off x="755919" y="1958983"/>
            <a:ext cx="1268994" cy="41546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交易开始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8578129" y="2007352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燕尾形 58"/>
          <p:cNvSpPr/>
          <p:nvPr/>
        </p:nvSpPr>
        <p:spPr>
          <a:xfrm rot="10800000">
            <a:off x="5579191" y="3456597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 rot="10800000">
            <a:off x="8506374" y="3411550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5590612" y="4916379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燕尾形 63"/>
          <p:cNvSpPr/>
          <p:nvPr/>
        </p:nvSpPr>
        <p:spPr>
          <a:xfrm>
            <a:off x="8649884" y="5056680"/>
            <a:ext cx="332407" cy="293939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9217186" y="3201154"/>
            <a:ext cx="3195052" cy="738589"/>
            <a:chOff x="7901216" y="2304427"/>
            <a:chExt cx="3195052" cy="738589"/>
          </a:xfrm>
        </p:grpSpPr>
        <p:sp>
          <p:nvSpPr>
            <p:cNvPr id="66" name="Rectangle 17"/>
            <p:cNvSpPr/>
            <p:nvPr/>
          </p:nvSpPr>
          <p:spPr>
            <a:xfrm>
              <a:off x="8686443" y="2477066"/>
              <a:ext cx="24098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采购人验货签收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Oval 6"/>
            <p:cNvSpPr/>
            <p:nvPr/>
          </p:nvSpPr>
          <p:spPr>
            <a:xfrm>
              <a:off x="7901216" y="2304427"/>
              <a:ext cx="751310" cy="73858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</a:rPr>
                <a:t>验货员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206010" y="1770683"/>
            <a:ext cx="3206513" cy="738589"/>
            <a:chOff x="1049482" y="2286000"/>
            <a:chExt cx="3206513" cy="738589"/>
          </a:xfrm>
        </p:grpSpPr>
        <p:sp>
          <p:nvSpPr>
            <p:cNvPr id="69" name="Oval 6"/>
            <p:cNvSpPr/>
            <p:nvPr/>
          </p:nvSpPr>
          <p:spPr>
            <a:xfrm>
              <a:off x="1049482" y="2286000"/>
              <a:ext cx="751310" cy="7385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商家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Rectangle 8"/>
            <p:cNvSpPr/>
            <p:nvPr/>
          </p:nvSpPr>
          <p:spPr>
            <a:xfrm>
              <a:off x="1846170" y="2478054"/>
              <a:ext cx="24098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Calibri" panose="020F0502020204030204" pitchFamily="34" charset="0"/>
                </a:rPr>
                <a:t>确认订单发货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71" name="Oval 6"/>
          <p:cNvSpPr/>
          <p:nvPr/>
        </p:nvSpPr>
        <p:spPr>
          <a:xfrm>
            <a:off x="2903356" y="1770600"/>
            <a:ext cx="751310" cy="738589"/>
          </a:xfrm>
          <a:prstGeom prst="ellipse">
            <a:avLst/>
          </a:prstGeom>
          <a:solidFill>
            <a:srgbClr val="EC7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会员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0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1775520" y="157721"/>
            <a:ext cx="4216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一、采购会员登录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515" y="765175"/>
            <a:ext cx="12135485" cy="53340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FAC906C-CA8B-4E0C-A98B-931468DC4076}"/>
              </a:ext>
            </a:extLst>
          </p:cNvPr>
          <p:cNvSpPr txBox="1"/>
          <p:nvPr/>
        </p:nvSpPr>
        <p:spPr>
          <a:xfrm>
            <a:off x="2063552" y="1484784"/>
            <a:ext cx="56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登录地址：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，通过校内管网跳转登录：</a:t>
            </a:r>
            <a:r>
              <a:rPr lang="en-US" altLang="zh-CN" dirty="0"/>
              <a:t>https://www.njmu.edu.cn/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6474DC-D0C4-4660-BBEE-76D60D35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16" y="2420888"/>
            <a:ext cx="9862812" cy="42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53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1775520" y="157721"/>
            <a:ext cx="4216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一、采购会员登录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515" y="765175"/>
            <a:ext cx="12135485" cy="53340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FAC906C-CA8B-4E0C-A98B-931468DC4076}"/>
              </a:ext>
            </a:extLst>
          </p:cNvPr>
          <p:cNvSpPr txBox="1"/>
          <p:nvPr/>
        </p:nvSpPr>
        <p:spPr>
          <a:xfrm>
            <a:off x="2063552" y="1484784"/>
            <a:ext cx="7367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登录地址：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，通过网上办事大厅跳转登录输入工号或学号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，进入：可用应用</a:t>
            </a:r>
            <a:r>
              <a:rPr lang="en-US" altLang="zh-CN" dirty="0"/>
              <a:t>-</a:t>
            </a:r>
            <a:r>
              <a:rPr lang="zh-CN" altLang="en-US" dirty="0"/>
              <a:t>资产服务</a:t>
            </a:r>
            <a:r>
              <a:rPr lang="en-US" altLang="zh-CN" dirty="0"/>
              <a:t>-</a:t>
            </a:r>
            <a:r>
              <a:rPr lang="zh-CN" altLang="en-US" dirty="0"/>
              <a:t>试剂耗材采购平台，点击跳转至商城页面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0F7138-C7DB-4618-9197-76628A7B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636912"/>
            <a:ext cx="5832648" cy="38350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79BEC4-AFA5-4843-A0E8-86E6883C3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2636912"/>
            <a:ext cx="5407671" cy="39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723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07568" y="179616"/>
            <a:ext cx="7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二、采购会员设置（项目负责人）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8EB90F-DBCB-40F8-88E3-7CA84702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836712"/>
            <a:ext cx="10657184" cy="32403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9B743A-869A-4C26-A9FC-33ED286C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861048"/>
            <a:ext cx="10751840" cy="28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43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07568" y="179616"/>
            <a:ext cx="7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二、采购会员设置（项目负责人）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E21E6D-CDBE-4962-99BF-ADCE1DF0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31" y="2136271"/>
            <a:ext cx="4830724" cy="2585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7588A7-927E-49A1-88CB-B8670099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41" y="883111"/>
            <a:ext cx="9458876" cy="57952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C5CDBBF-36C5-41DD-B0BC-558A47EBE266}"/>
              </a:ext>
            </a:extLst>
          </p:cNvPr>
          <p:cNvSpPr/>
          <p:nvPr/>
        </p:nvSpPr>
        <p:spPr>
          <a:xfrm>
            <a:off x="1058441" y="2682827"/>
            <a:ext cx="864096" cy="302583"/>
          </a:xfrm>
          <a:prstGeom prst="rect">
            <a:avLst/>
          </a:prstGeom>
          <a:noFill/>
          <a:ln w="38100">
            <a:solidFill>
              <a:srgbClr val="D8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261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07568" y="179616"/>
            <a:ext cx="7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二、采购会员设置（项目负责人）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29F096-9D16-4E43-A6C0-972D78B1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55" y="701461"/>
            <a:ext cx="4770957" cy="56333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8DC9035-77F9-4911-B926-FCAC38DDD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764704"/>
            <a:ext cx="5959883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85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07568" y="179616"/>
            <a:ext cx="7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二、采购会员设置（项目负责人）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54AB53-021D-459C-942D-7935DB58A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788298"/>
            <a:ext cx="10531330" cy="60970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2091F7-757C-49DA-AEBF-D0506DF61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01" y="861862"/>
            <a:ext cx="9395157" cy="58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9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19-Dark Blue Business Proposal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008CD2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895</Words>
  <Application>Microsoft Office PowerPoint</Application>
  <PresentationFormat>宽屏</PresentationFormat>
  <Paragraphs>167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Lato</vt:lpstr>
      <vt:lpstr>Lato Black</vt:lpstr>
      <vt:lpstr>仿宋</vt:lpstr>
      <vt:lpstr>黑体</vt:lpstr>
      <vt:lpstr>华文行楷</vt:lpstr>
      <vt:lpstr>华文楷体</vt:lpstr>
      <vt:lpstr>Microsoft YaHei</vt:lpstr>
      <vt:lpstr>Microsoft YaHei</vt:lpstr>
      <vt:lpstr>Arial</vt:lpstr>
      <vt:lpstr>Calibri</vt:lpstr>
      <vt:lpstr>Calibri Light</vt:lpstr>
      <vt:lpstr>Open Sans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liu jh</cp:lastModifiedBy>
  <cp:revision>346</cp:revision>
  <dcterms:created xsi:type="dcterms:W3CDTF">2015-07-17T12:46:00Z</dcterms:created>
  <dcterms:modified xsi:type="dcterms:W3CDTF">2021-04-25T03:24:44Z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