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68" r:id="rId4"/>
    <p:sldId id="270" r:id="rId5"/>
    <p:sldId id="257" r:id="rId6"/>
    <p:sldId id="259" r:id="rId7"/>
    <p:sldId id="287" r:id="rId9"/>
    <p:sldId id="288" r:id="rId10"/>
    <p:sldId id="266" r:id="rId11"/>
    <p:sldId id="267" r:id="rId12"/>
    <p:sldId id="289" r:id="rId13"/>
    <p:sldId id="280" r:id="rId14"/>
    <p:sldId id="282" r:id="rId15"/>
    <p:sldId id="26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92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C2E1F40-0746-4FEC-ABF1-5C9E48B1F4A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7D4165A-B39F-4E85-9374-73C7BB2C2A2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19459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7C398-3510-4641-90E4-C6A12138D4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2732E-E84C-424F-907C-7828057936C4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77E66BC-D9C2-468F-B5DF-80CAB3620C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9ED3C-2CB4-41F4-A2D6-E6167653994D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3D77-22B0-4446-81D3-A9B8A4A38D2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837AE-7E64-4BCF-9831-1F9C6E756CDF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4EBD-72FC-4469-8437-96A7B1C70DE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6AB5-EA9C-4A2D-8945-A99C101F4FAC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9793C-F156-4926-99F0-65F7AF44AE2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6E976-8AD3-4EDE-9545-6E875B54B1C0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60BD-4584-45C2-B1CB-697E16638D8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E7CA-96C7-45FB-8FC8-D791C2BF27DC}" type="datetimeFigureOut">
              <a:rPr lang="en-US"/>
            </a:fld>
            <a:endParaRPr 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E0E4B-C329-47C8-9A44-BC095A794A0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0A45C-FA1C-49AD-A919-568CB4DBD381}" type="datetimeFigureOut">
              <a:rPr lang="en-US"/>
            </a:fld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DA46-BEEC-4AFA-B894-7624122F73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686F3-EC4D-48AD-88C1-31400C0B8CF9}" type="datetimeFigureOut">
              <a:rPr lang="en-US"/>
            </a:fld>
            <a:endParaRPr 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CE8E-9036-40E0-901C-BE9BFBADFE0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B69D3-BABC-45A2-80FF-79BD37077808}" type="datetimeFigureOut">
              <a:rPr lang="en-US"/>
            </a:fld>
            <a:endParaRPr 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532D-67E2-4AAD-8601-7459D5B5E96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932CA-D087-4678-A9B9-731B9E20666F}" type="datetimeFigureOut">
              <a:rPr lang="en-US"/>
            </a:fld>
            <a:endParaRPr 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55677-C403-4FC9-896D-41C77F4DBDF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6F561-5931-4C89-B739-D74664F72ACD}" type="datetimeFigureOut">
              <a:rPr lang="en-US"/>
            </a:fld>
            <a:endParaRPr 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D02A1-589B-48F0-AE61-36D6F08B53D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774952-2C57-4E12-8BEE-4CE83AAA4168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E5D09FB-BF93-4F28-B984-D84803CFCA58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>
          <a:xfrm>
            <a:off x="1152525" y="136525"/>
            <a:ext cx="7196138" cy="2125663"/>
          </a:xfrm>
        </p:spPr>
        <p:txBody>
          <a:bodyPr/>
          <a:lstStyle/>
          <a:p>
            <a:r>
              <a:rPr kumimoji="1" lang="en-US" altLang="zh-CN" b="1" smtClean="0">
                <a:solidFill>
                  <a:srgbClr val="0000FF"/>
                </a:solidFill>
              </a:rPr>
              <a:t>Summer School</a:t>
            </a:r>
            <a:br>
              <a:rPr kumimoji="1" lang="en-US" altLang="zh-CN" b="1" smtClean="0">
                <a:solidFill>
                  <a:srgbClr val="0000FF"/>
                </a:solidFill>
              </a:rPr>
            </a:br>
            <a:r>
              <a:rPr kumimoji="1" lang="en-US" altLang="zh-CN" b="1" smtClean="0">
                <a:solidFill>
                  <a:srgbClr val="0000FF"/>
                </a:solidFill>
              </a:rPr>
              <a:t>University</a:t>
            </a:r>
            <a:r>
              <a:rPr kumimoji="1" lang="zh-CN" altLang="en-US" b="1" smtClean="0">
                <a:solidFill>
                  <a:srgbClr val="0000FF"/>
                </a:solidFill>
              </a:rPr>
              <a:t> </a:t>
            </a:r>
            <a:r>
              <a:rPr kumimoji="1" lang="en-US" altLang="zh-CN" b="1" smtClean="0">
                <a:solidFill>
                  <a:srgbClr val="0000FF"/>
                </a:solidFill>
              </a:rPr>
              <a:t>of</a:t>
            </a:r>
            <a:r>
              <a:rPr kumimoji="1" lang="zh-CN" altLang="en-US" b="1" smtClean="0">
                <a:solidFill>
                  <a:srgbClr val="0000FF"/>
                </a:solidFill>
              </a:rPr>
              <a:t> </a:t>
            </a:r>
            <a:r>
              <a:rPr kumimoji="1" lang="en-US" altLang="zh-CN" b="1" smtClean="0">
                <a:solidFill>
                  <a:srgbClr val="0000FF"/>
                </a:solidFill>
              </a:rPr>
              <a:t>Dundee</a:t>
            </a:r>
            <a:endParaRPr kumimoji="1" lang="zh-CN" altLang="en-US" sz="2800" b="1" smtClean="0">
              <a:solidFill>
                <a:srgbClr val="0000FF"/>
              </a:solidFill>
            </a:endParaRPr>
          </a:p>
        </p:txBody>
      </p:sp>
      <p:sp>
        <p:nvSpPr>
          <p:cNvPr id="14338" name="副标题 2"/>
          <p:cNvSpPr>
            <a:spLocks noGrp="1"/>
          </p:cNvSpPr>
          <p:nvPr>
            <p:ph type="subTitle" idx="1"/>
          </p:nvPr>
        </p:nvSpPr>
        <p:spPr>
          <a:xfrm>
            <a:off x="1152525" y="2079625"/>
            <a:ext cx="6856413" cy="711200"/>
          </a:xfrm>
        </p:spPr>
        <p:txBody>
          <a:bodyPr/>
          <a:lstStyle/>
          <a:p>
            <a:r>
              <a:rPr kumimoji="1" lang="en-US" altLang="zh-CN" smtClean="0">
                <a:solidFill>
                  <a:srgbClr val="0000FF"/>
                </a:solidFill>
              </a:rPr>
              <a:t>2017</a:t>
            </a:r>
            <a:r>
              <a:rPr kumimoji="1" lang="zh-CN" altLang="en-US" smtClean="0">
                <a:solidFill>
                  <a:srgbClr val="0000FF"/>
                </a:solidFill>
              </a:rPr>
              <a:t>年邓迪大学暑期大学项目</a:t>
            </a:r>
            <a:endParaRPr kumimoji="1" lang="zh-CN" altLang="en-US" smtClean="0">
              <a:solidFill>
                <a:srgbClr val="0000FF"/>
              </a:solidFill>
            </a:endParaRPr>
          </a:p>
        </p:txBody>
      </p:sp>
      <p:pic>
        <p:nvPicPr>
          <p:cNvPr id="14339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4 process 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346075"/>
            <a:ext cx="18700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363" y="2790825"/>
            <a:ext cx="42497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GB" b="1" smtClean="0">
                <a:solidFill>
                  <a:srgbClr val="3366FF"/>
                </a:solidFill>
              </a:rPr>
              <a:t>第三周丰富多彩的文化学习</a:t>
            </a:r>
            <a:endParaRPr kumimoji="1" lang="zh-CN" altLang="en-GB" b="1" smtClean="0">
              <a:solidFill>
                <a:srgbClr val="3366FF"/>
              </a:solidFill>
            </a:endParaRPr>
          </a:p>
        </p:txBody>
      </p:sp>
      <p:pic>
        <p:nvPicPr>
          <p:cNvPr id="30724" name="图片 6" descr="mmexport1458265400733.jpg"/>
          <p:cNvPicPr>
            <a:picLocks noChangeAspect="1"/>
          </p:cNvPicPr>
          <p:nvPr>
            <p:ph type="body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39738" y="1295400"/>
            <a:ext cx="3446462" cy="5030788"/>
          </a:xfrm>
          <a:noFill/>
        </p:spPr>
      </p:pic>
      <p:pic>
        <p:nvPicPr>
          <p:cNvPr id="30725" name="Picture 5" descr="15EF243B7E2AD87F56BE536C142EB9A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417638"/>
            <a:ext cx="3924300" cy="2582862"/>
          </a:xfrm>
          <a:prstGeom prst="rect">
            <a:avLst/>
          </a:prstGeom>
          <a:noFill/>
        </p:spPr>
      </p:pic>
      <p:pic>
        <p:nvPicPr>
          <p:cNvPr id="30726" name="Picture 6" descr="43AB98B178AD08B38BCFDF51B73687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000500"/>
            <a:ext cx="3924300" cy="2325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结业证书模版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t="15965" b="15965"/>
          <a:stretch>
            <a:fillRect/>
          </a:stretch>
        </p:blipFill>
        <p:spPr>
          <a:xfrm>
            <a:off x="457200" y="1160463"/>
            <a:ext cx="8229600" cy="4525962"/>
          </a:xfrm>
        </p:spPr>
      </p:pic>
      <p:pic>
        <p:nvPicPr>
          <p:cNvPr id="24579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012"/>
          </a:xfrm>
        </p:spPr>
        <p:txBody>
          <a:bodyPr/>
          <a:lstStyle/>
          <a:p>
            <a:r>
              <a:rPr kumimoji="1" lang="zh-CN" altLang="en-US" sz="4000" b="1" smtClean="0">
                <a:solidFill>
                  <a:srgbClr val="3366FF"/>
                </a:solidFill>
              </a:rPr>
              <a:t>费用</a:t>
            </a:r>
            <a:endParaRPr kumimoji="1" lang="zh-CN" altLang="en-US" sz="4000" b="1" smtClean="0">
              <a:solidFill>
                <a:srgbClr val="3366FF"/>
              </a:solidFill>
            </a:endParaRPr>
          </a:p>
        </p:txBody>
      </p:sp>
      <p:sp>
        <p:nvSpPr>
          <p:cNvPr id="25602" name="内容占位符 2"/>
          <p:cNvSpPr>
            <a:spLocks noGrp="1"/>
          </p:cNvSpPr>
          <p:nvPr>
            <p:ph idx="1"/>
          </p:nvPr>
        </p:nvSpPr>
        <p:spPr>
          <a:xfrm>
            <a:off x="133350" y="1009650"/>
            <a:ext cx="8726488" cy="4464050"/>
          </a:xfrm>
        </p:spPr>
        <p:txBody>
          <a:bodyPr/>
          <a:lstStyle/>
          <a:p>
            <a:r>
              <a:rPr kumimoji="1" lang="zh-CN" altLang="en-US" sz="2000" b="1" smtClean="0">
                <a:solidFill>
                  <a:srgbClr val="FF0000"/>
                </a:solidFill>
              </a:rPr>
              <a:t>项目费用</a:t>
            </a:r>
            <a:r>
              <a:rPr kumimoji="1" lang="en-US" altLang="zh-CN" sz="2000" b="1" smtClean="0">
                <a:solidFill>
                  <a:srgbClr val="FF0000"/>
                </a:solidFill>
              </a:rPr>
              <a:t>2.52</a:t>
            </a:r>
            <a:r>
              <a:rPr kumimoji="1" lang="zh-CN" altLang="en-US" sz="2000" b="1" smtClean="0">
                <a:solidFill>
                  <a:srgbClr val="FF0000"/>
                </a:solidFill>
              </a:rPr>
              <a:t>万元人民币：</a:t>
            </a:r>
            <a:endParaRPr kumimoji="1" lang="zh-CN" altLang="en-US" sz="2000" b="1" smtClean="0">
              <a:solidFill>
                <a:srgbClr val="FF0000"/>
              </a:solidFill>
            </a:endParaRPr>
          </a:p>
          <a:p>
            <a:r>
              <a:rPr kumimoji="1" lang="zh-CN" altLang="en-US" sz="2000" b="1" smtClean="0"/>
              <a:t>项目费用包含：（由于夏季住房和交通价格浮动而略有波动）</a:t>
            </a:r>
            <a:endParaRPr kumimoji="1" lang="zh-CN" altLang="en-US" sz="2000" b="1" smtClean="0"/>
          </a:p>
          <a:p>
            <a:pPr>
              <a:buFont typeface="Arial" panose="020B0604020202020204" pitchFamily="34" charset="0"/>
              <a:buNone/>
            </a:pPr>
            <a:r>
              <a:rPr kumimoji="1" lang="zh-CN" altLang="en-US" sz="2000" b="1" smtClean="0"/>
              <a:t>（</a:t>
            </a:r>
            <a:r>
              <a:rPr kumimoji="1" lang="en-US" altLang="zh-CN" sz="2000" b="1" smtClean="0"/>
              <a:t>1</a:t>
            </a:r>
            <a:r>
              <a:rPr kumimoji="1" lang="zh-CN" altLang="en-US" sz="2000" b="1" smtClean="0"/>
              <a:t>）</a:t>
            </a:r>
            <a:r>
              <a:rPr kumimoji="1" lang="en-US" altLang="zh-CN" sz="2000" b="1" smtClean="0"/>
              <a:t>21</a:t>
            </a:r>
            <a:r>
              <a:rPr kumimoji="1" lang="zh-CN" altLang="en-US" sz="2000" b="1" smtClean="0"/>
              <a:t>天境外保险；</a:t>
            </a:r>
            <a:endParaRPr kumimoji="1" lang="zh-CN" altLang="en-US" sz="2000" b="1" smtClean="0"/>
          </a:p>
          <a:p>
            <a:pPr>
              <a:buFont typeface="Arial" panose="020B0604020202020204" pitchFamily="34" charset="0"/>
              <a:buNone/>
            </a:pPr>
            <a:r>
              <a:rPr kumimoji="1" lang="zh-CN" altLang="en-US" sz="2000" b="1" smtClean="0"/>
              <a:t>（</a:t>
            </a:r>
            <a:r>
              <a:rPr kumimoji="1" lang="en-US" altLang="zh-CN" sz="2000" b="1" smtClean="0"/>
              <a:t>2</a:t>
            </a:r>
            <a:r>
              <a:rPr kumimoji="1" lang="zh-CN" altLang="en-US" sz="2000" b="1" smtClean="0"/>
              <a:t>）前两周在大学食堂就餐的一日三餐，学生公寓住宿、出游交通和门票（具体安排以行程单为准）；</a:t>
            </a:r>
            <a:endParaRPr kumimoji="1" lang="zh-CN" altLang="en-US" sz="2000" b="1" smtClean="0"/>
          </a:p>
          <a:p>
            <a:pPr>
              <a:buFont typeface="Arial" panose="020B0604020202020204" pitchFamily="34" charset="0"/>
              <a:buNone/>
            </a:pPr>
            <a:r>
              <a:rPr kumimoji="1" lang="zh-CN" altLang="en-US" sz="2000" b="1" smtClean="0"/>
              <a:t>（</a:t>
            </a:r>
            <a:r>
              <a:rPr kumimoji="1" lang="en-US" altLang="zh-CN" sz="2000" b="1" smtClean="0"/>
              <a:t>3</a:t>
            </a:r>
            <a:r>
              <a:rPr kumimoji="1" lang="zh-CN" altLang="en-US" sz="2000" b="1" smtClean="0"/>
              <a:t>）第三周交通，早晚餐，酒店两人间住宿，参观游览（具体安排以行程单为准）。    </a:t>
            </a:r>
            <a:endParaRPr kumimoji="1" lang="zh-CN" altLang="en-US" sz="2000" b="1" smtClean="0"/>
          </a:p>
          <a:p>
            <a:pPr>
              <a:buFont typeface="Arial" panose="020B0604020202020204" pitchFamily="34" charset="0"/>
              <a:buNone/>
            </a:pPr>
            <a:r>
              <a:rPr kumimoji="1" lang="zh-CN" altLang="en-US" sz="2000" b="1" smtClean="0"/>
              <a:t>      </a:t>
            </a:r>
            <a:endParaRPr kumimoji="1" lang="zh-CN" altLang="en-US" sz="2000" b="1" smtClean="0"/>
          </a:p>
          <a:p>
            <a:r>
              <a:rPr kumimoji="1" lang="zh-CN" altLang="en-US" sz="2000" b="1" smtClean="0"/>
              <a:t> </a:t>
            </a:r>
            <a:r>
              <a:rPr kumimoji="1" lang="zh-CN" altLang="en-US" sz="2000" b="1" smtClean="0">
                <a:solidFill>
                  <a:srgbClr val="FF0000"/>
                </a:solidFill>
              </a:rPr>
              <a:t>往返机票及英国境内机场接送机费用约为</a:t>
            </a:r>
            <a:r>
              <a:rPr kumimoji="1" lang="en-US" altLang="zh-CN" sz="2000" b="1" smtClean="0">
                <a:solidFill>
                  <a:srgbClr val="FF0000"/>
                </a:solidFill>
              </a:rPr>
              <a:t>1.26</a:t>
            </a:r>
            <a:r>
              <a:rPr kumimoji="1" lang="zh-CN" altLang="en-US" sz="2000" b="1" smtClean="0">
                <a:solidFill>
                  <a:srgbClr val="FF0000"/>
                </a:solidFill>
              </a:rPr>
              <a:t>万元人民币</a:t>
            </a:r>
            <a:endParaRPr kumimoji="1" lang="zh-CN" altLang="en-US" sz="2000" b="1" smtClean="0">
              <a:solidFill>
                <a:srgbClr val="FF0000"/>
              </a:solidFill>
            </a:endParaRPr>
          </a:p>
          <a:p>
            <a:endParaRPr kumimoji="1" lang="zh-CN" altLang="en-US" sz="2000" b="1" smtClean="0">
              <a:solidFill>
                <a:srgbClr val="FF0000"/>
              </a:solidFill>
            </a:endParaRPr>
          </a:p>
          <a:p>
            <a:endParaRPr kumimoji="1" lang="zh-CN" altLang="en-US" sz="2000" b="1" smtClean="0"/>
          </a:p>
        </p:txBody>
      </p:sp>
      <p:pic>
        <p:nvPicPr>
          <p:cNvPr id="25603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项目咨询方式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sp>
        <p:nvSpPr>
          <p:cNvPr id="26626" name="内容占位符 2"/>
          <p:cNvSpPr>
            <a:spLocks noGrp="1"/>
          </p:cNvSpPr>
          <p:nvPr>
            <p:ph idx="1"/>
          </p:nvPr>
        </p:nvSpPr>
        <p:spPr>
          <a:xfrm>
            <a:off x="381000" y="1287463"/>
            <a:ext cx="8318500" cy="4181475"/>
          </a:xfrm>
        </p:spPr>
        <p:txBody>
          <a:bodyPr/>
          <a:lstStyle/>
          <a:p>
            <a:r>
              <a:rPr lang="zh-CN" altLang="en-US" sz="2800" smtClean="0"/>
              <a:t>中方合作院校国际交流中心</a:t>
            </a:r>
            <a:endParaRPr lang="en-US" altLang="zh-CN" sz="2800" smtClean="0"/>
          </a:p>
          <a:p>
            <a:r>
              <a:rPr lang="zh-CN" altLang="en-GB" sz="2800" smtClean="0"/>
              <a:t>邓迪大学暑期项目微信号：</a:t>
            </a:r>
            <a:r>
              <a:rPr lang="en-US" altLang="zh-CN" sz="2800" smtClean="0"/>
              <a:t>Dundee_summer (</a:t>
            </a:r>
            <a:r>
              <a:rPr lang="zh-CN" altLang="en-US" sz="2800" smtClean="0"/>
              <a:t>加入时注明学校名称</a:t>
            </a:r>
            <a:r>
              <a:rPr lang="en-US" altLang="zh-CN" sz="2800" smtClean="0"/>
              <a:t>+</a:t>
            </a:r>
            <a:r>
              <a:rPr lang="zh-CN" altLang="en-US" sz="2800" smtClean="0"/>
              <a:t>真实姓名）此微信号中展示了历届暑期项目照片</a:t>
            </a:r>
            <a:endParaRPr lang="zh-CN" altLang="en-US" sz="2800" smtClean="0"/>
          </a:p>
          <a:p>
            <a:endParaRPr lang="zh-CN" altLang="en-US" sz="2800" smtClean="0"/>
          </a:p>
          <a:p>
            <a:endParaRPr lang="zh-CN" altLang="en-US" sz="2800" smtClean="0"/>
          </a:p>
          <a:p>
            <a:r>
              <a:rPr lang="zh-CN" altLang="en-US" sz="2800" smtClean="0"/>
              <a:t>暑期项目负责老师，姜老师，</a:t>
            </a:r>
            <a:r>
              <a:rPr lang="en-US" altLang="zh-CN" sz="2800" smtClean="0"/>
              <a:t>QQ</a:t>
            </a:r>
            <a:r>
              <a:rPr lang="zh-CN" altLang="en-US" sz="2800" smtClean="0"/>
              <a:t>号</a:t>
            </a:r>
            <a:r>
              <a:rPr lang="zh-CN" altLang="en-US" sz="2800" smtClean="0"/>
              <a:t>：872847559，加入时请注明：咨询邓迪暑期项目+姓名</a:t>
            </a:r>
            <a:endParaRPr kumimoji="1" lang="zh-CN" altLang="en-US" sz="2800" smtClean="0"/>
          </a:p>
        </p:txBody>
      </p:sp>
      <p:pic>
        <p:nvPicPr>
          <p:cNvPr id="4" name="Picture 4" descr=")}47E]U5(P~M%3~JWU}WHSR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83610" y="2698750"/>
            <a:ext cx="149923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smtClean="0">
                <a:solidFill>
                  <a:srgbClr val="0000FF"/>
                </a:solidFill>
              </a:rPr>
              <a:t>邓迪大学简介</a:t>
            </a:r>
            <a:endParaRPr kumimoji="1" lang="zh-CN" altLang="en-US" b="1" smtClean="0">
              <a:solidFill>
                <a:srgbClr val="0000FF"/>
              </a:solidFill>
            </a:endParaRPr>
          </a:p>
        </p:txBody>
      </p:sp>
      <p:sp>
        <p:nvSpPr>
          <p:cNvPr id="15362" name="内容占位符 2"/>
          <p:cNvSpPr>
            <a:spLocks noGrp="1"/>
          </p:cNvSpPr>
          <p:nvPr>
            <p:ph idx="1"/>
          </p:nvPr>
        </p:nvSpPr>
        <p:spPr>
          <a:xfrm>
            <a:off x="0" y="1150938"/>
            <a:ext cx="9017000" cy="492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b="1" smtClean="0"/>
              <a:t>创立：</a:t>
            </a:r>
            <a:r>
              <a:rPr lang="en-US" altLang="zh-CN" sz="2800" b="1" smtClean="0"/>
              <a:t>1881</a:t>
            </a:r>
            <a:r>
              <a:rPr lang="zh-CN" altLang="en-US" sz="2800" b="1" smtClean="0"/>
              <a:t>年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zh-CN" altLang="en-US" sz="2800" b="1" smtClean="0"/>
              <a:t>类型：悠久历史传统的综合性公立大学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zh-CN" altLang="en-US" sz="2800" b="1" smtClean="0"/>
              <a:t>学生人数：</a:t>
            </a:r>
            <a:r>
              <a:rPr lang="en-US" altLang="zh-CN" sz="2800" b="1" smtClean="0"/>
              <a:t>18610</a:t>
            </a:r>
            <a:r>
              <a:rPr lang="zh-CN" altLang="en-US" sz="2800" b="1" smtClean="0"/>
              <a:t>名，国际学生约占</a:t>
            </a:r>
            <a:r>
              <a:rPr lang="en-US" altLang="zh-CN" sz="2800" b="1" smtClean="0"/>
              <a:t>15%,</a:t>
            </a:r>
            <a:r>
              <a:rPr lang="zh-CN" altLang="en-US" sz="2800" b="1" smtClean="0"/>
              <a:t>其中在校中国留学生大约</a:t>
            </a:r>
            <a:r>
              <a:rPr lang="en-US" altLang="zh-CN" sz="2800" b="1" smtClean="0"/>
              <a:t>300</a:t>
            </a:r>
            <a:r>
              <a:rPr lang="zh-CN" altLang="en-US" sz="2800" b="1" smtClean="0"/>
              <a:t>名左右</a:t>
            </a:r>
            <a:endParaRPr lang="zh-CN" altLang="en-US" sz="2800" b="1" u="sng" smtClean="0"/>
          </a:p>
          <a:p>
            <a:pPr>
              <a:lnSpc>
                <a:spcPct val="90000"/>
              </a:lnSpc>
            </a:pPr>
            <a:r>
              <a:rPr lang="zh-CN" altLang="en-US" sz="2800" b="1" smtClean="0"/>
              <a:t>首批中国教育部认证的国外院校之一。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en-US" altLang="zh-CN" sz="2800" b="1" smtClean="0"/>
              <a:t>2013-14</a:t>
            </a:r>
            <a:r>
              <a:rPr lang="zh-CN" altLang="en-US" sz="2800" b="1" smtClean="0"/>
              <a:t>年泰晤士世界前</a:t>
            </a:r>
            <a:r>
              <a:rPr lang="en-US" altLang="zh-CN" sz="2800" b="1" smtClean="0"/>
              <a:t>200</a:t>
            </a:r>
            <a:r>
              <a:rPr lang="zh-CN" altLang="en-US" sz="2800" b="1" smtClean="0"/>
              <a:t>位大学：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en-US" altLang="zh-CN" sz="2800" b="1" smtClean="0"/>
              <a:t>2014 QS</a:t>
            </a:r>
            <a:r>
              <a:rPr lang="zh-CN" altLang="en-US" sz="2800" b="1" smtClean="0"/>
              <a:t>世界大学排名生物科学专业</a:t>
            </a:r>
            <a:r>
              <a:rPr lang="en-US" altLang="zh-CN" sz="2800" b="1" smtClean="0"/>
              <a:t>TOP9</a:t>
            </a:r>
            <a:r>
              <a:rPr lang="zh-CN" altLang="en-US" sz="2800" b="1" smtClean="0"/>
              <a:t>位。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en-US" altLang="zh-CN" sz="2800" b="1" smtClean="0"/>
              <a:t>2013</a:t>
            </a:r>
            <a:r>
              <a:rPr lang="zh-CN" altLang="en-US" sz="2800" b="1" smtClean="0"/>
              <a:t>世界高校科研排名前</a:t>
            </a:r>
            <a:r>
              <a:rPr lang="en-US" altLang="zh-CN" sz="2800" b="1" smtClean="0"/>
              <a:t>100</a:t>
            </a:r>
            <a:r>
              <a:rPr lang="zh-CN" altLang="en-US" sz="2800" b="1" smtClean="0"/>
              <a:t>强（欧洲荷兰莱顿科学技术研究中心）。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en-US" altLang="zh-CN" sz="2800" b="1" smtClean="0"/>
              <a:t>2013</a:t>
            </a:r>
            <a:r>
              <a:rPr lang="zh-CN" altLang="en-US" sz="2800" b="1" smtClean="0"/>
              <a:t>英国女王年度奖章</a:t>
            </a:r>
            <a:r>
              <a:rPr lang="en-US" altLang="zh-CN" sz="2800" b="1" smtClean="0"/>
              <a:t>-</a:t>
            </a:r>
            <a:r>
              <a:rPr lang="zh-CN" altLang="en-US" sz="2800" b="1" smtClean="0"/>
              <a:t>高等教育杰出贡献奖。</a:t>
            </a:r>
            <a:endParaRPr lang="zh-CN" altLang="en-US" sz="2800" b="1" smtClean="0"/>
          </a:p>
          <a:p>
            <a:pPr>
              <a:lnSpc>
                <a:spcPct val="90000"/>
              </a:lnSpc>
            </a:pPr>
            <a:r>
              <a:rPr lang="zh-CN" altLang="en-US" sz="2800" b="1" smtClean="0"/>
              <a:t>毕业生就业起薪全英前</a:t>
            </a:r>
            <a:r>
              <a:rPr lang="en-US" altLang="zh-CN" sz="2800" b="1" smtClean="0"/>
              <a:t>20</a:t>
            </a:r>
            <a:r>
              <a:rPr lang="zh-CN" altLang="en-US" sz="2800" b="1" smtClean="0"/>
              <a:t>位。</a:t>
            </a:r>
            <a:endParaRPr lang="en-GB" altLang="zh-CN" sz="2800" b="1" smtClean="0"/>
          </a:p>
        </p:txBody>
      </p:sp>
      <p:pic>
        <p:nvPicPr>
          <p:cNvPr id="15363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smtClean="0">
                <a:solidFill>
                  <a:srgbClr val="0000FF"/>
                </a:solidFill>
              </a:rPr>
              <a:t>优秀专业排名</a:t>
            </a:r>
            <a:endParaRPr kumimoji="1" lang="zh-CN" altLang="en-US" b="1" smtClean="0">
              <a:solidFill>
                <a:srgbClr val="0000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5175" y="1562100"/>
            <a:ext cx="7612063" cy="40941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 smtClean="0">
                <a:cs typeface="宋体" panose="02010600030101010101" pitchFamily="2" charset="-122"/>
              </a:rPr>
              <a:t>经济学</a:t>
            </a:r>
            <a:r>
              <a:rPr lang="zh-CN" altLang="en-US" sz="2800" dirty="0">
                <a:cs typeface="宋体" panose="02010600030101010101" pitchFamily="2" charset="-122"/>
              </a:rPr>
              <a:t>第</a:t>
            </a:r>
            <a:r>
              <a:rPr lang="en-US" altLang="zh-CN" sz="2800" dirty="0">
                <a:cs typeface="宋体" panose="02010600030101010101" pitchFamily="2" charset="-122"/>
              </a:rPr>
              <a:t>7</a:t>
            </a:r>
            <a:r>
              <a:rPr lang="zh-CN" altLang="en-US" sz="2800" dirty="0">
                <a:cs typeface="宋体" panose="02010600030101010101" pitchFamily="2" charset="-122"/>
              </a:rPr>
              <a:t>名            会计金融第</a:t>
            </a:r>
            <a:r>
              <a:rPr lang="en-US" altLang="zh-CN" sz="2800" dirty="0">
                <a:cs typeface="宋体" panose="02010600030101010101" pitchFamily="2" charset="-122"/>
              </a:rPr>
              <a:t>14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土木工程第</a:t>
            </a:r>
            <a:r>
              <a:rPr lang="en-US" altLang="zh-CN" sz="2800" dirty="0">
                <a:cs typeface="宋体" panose="02010600030101010101" pitchFamily="2" charset="-122"/>
              </a:rPr>
              <a:t>2</a:t>
            </a:r>
            <a:r>
              <a:rPr lang="zh-CN" altLang="en-US" sz="2800" dirty="0">
                <a:cs typeface="宋体" panose="02010600030101010101" pitchFamily="2" charset="-122"/>
              </a:rPr>
              <a:t>名         机械工程第</a:t>
            </a:r>
            <a:r>
              <a:rPr lang="en-US" altLang="zh-CN" sz="2800" dirty="0">
                <a:cs typeface="宋体" panose="02010600030101010101" pitchFamily="2" charset="-122"/>
              </a:rPr>
              <a:t>3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艺术设计第</a:t>
            </a:r>
            <a:r>
              <a:rPr lang="en-US" altLang="zh-CN" sz="2800" dirty="0">
                <a:cs typeface="宋体" panose="02010600030101010101" pitchFamily="2" charset="-122"/>
              </a:rPr>
              <a:t>5</a:t>
            </a:r>
            <a:r>
              <a:rPr lang="zh-CN" altLang="en-US" sz="2800" dirty="0">
                <a:cs typeface="宋体" panose="02010600030101010101" pitchFamily="2" charset="-122"/>
              </a:rPr>
              <a:t>名            法律第</a:t>
            </a:r>
            <a:r>
              <a:rPr lang="en-US" altLang="zh-CN" sz="2800" dirty="0">
                <a:cs typeface="宋体" panose="02010600030101010101" pitchFamily="2" charset="-122"/>
              </a:rPr>
              <a:t>8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计算机第</a:t>
            </a:r>
            <a:r>
              <a:rPr lang="en-US" altLang="zh-CN" sz="2800" dirty="0">
                <a:cs typeface="宋体" panose="02010600030101010101" pitchFamily="2" charset="-122"/>
              </a:rPr>
              <a:t>11</a:t>
            </a:r>
            <a:r>
              <a:rPr lang="zh-CN" altLang="en-US" sz="2800" dirty="0">
                <a:cs typeface="宋体" panose="02010600030101010101" pitchFamily="2" charset="-122"/>
              </a:rPr>
              <a:t>名          城市规划第</a:t>
            </a:r>
            <a:r>
              <a:rPr lang="en-US" altLang="zh-CN" sz="2800" dirty="0">
                <a:cs typeface="宋体" panose="02010600030101010101" pitchFamily="2" charset="-122"/>
              </a:rPr>
              <a:t>10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临床医学第</a:t>
            </a:r>
            <a:r>
              <a:rPr lang="en-US" altLang="zh-CN" sz="2800" dirty="0">
                <a:cs typeface="宋体" panose="02010600030101010101" pitchFamily="2" charset="-122"/>
              </a:rPr>
              <a:t>4</a:t>
            </a:r>
            <a:r>
              <a:rPr lang="zh-CN" altLang="en-US" sz="2800" dirty="0">
                <a:cs typeface="宋体" panose="02010600030101010101" pitchFamily="2" charset="-122"/>
              </a:rPr>
              <a:t>名        社会工作第</a:t>
            </a:r>
            <a:r>
              <a:rPr lang="en-US" altLang="zh-CN" sz="2800" dirty="0">
                <a:cs typeface="宋体" panose="02010600030101010101" pitchFamily="2" charset="-122"/>
              </a:rPr>
              <a:t>3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药剂学第</a:t>
            </a:r>
            <a:r>
              <a:rPr lang="en-US" altLang="zh-CN" sz="2800" dirty="0">
                <a:cs typeface="宋体" panose="02010600030101010101" pitchFamily="2" charset="-122"/>
              </a:rPr>
              <a:t>4</a:t>
            </a:r>
            <a:r>
              <a:rPr lang="zh-CN" altLang="en-US" sz="2800" dirty="0">
                <a:cs typeface="宋体" panose="02010600030101010101" pitchFamily="2" charset="-122"/>
              </a:rPr>
              <a:t>名            建筑设计第</a:t>
            </a:r>
            <a:r>
              <a:rPr lang="en-US" altLang="zh-CN" sz="2800" dirty="0">
                <a:cs typeface="宋体" panose="02010600030101010101" pitchFamily="2" charset="-122"/>
              </a:rPr>
              <a:t>5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教育学第</a:t>
            </a:r>
            <a:r>
              <a:rPr lang="en-US" altLang="zh-CN" sz="2800" dirty="0">
                <a:cs typeface="宋体" panose="02010600030101010101" pitchFamily="2" charset="-122"/>
              </a:rPr>
              <a:t>4</a:t>
            </a:r>
            <a:r>
              <a:rPr lang="zh-CN" altLang="en-US" sz="2800" dirty="0">
                <a:cs typeface="宋体" panose="02010600030101010101" pitchFamily="2" charset="-122"/>
              </a:rPr>
              <a:t>名            生物科学第</a:t>
            </a:r>
            <a:r>
              <a:rPr lang="en-US" altLang="zh-CN" sz="2800" dirty="0">
                <a:cs typeface="宋体" panose="02010600030101010101" pitchFamily="2" charset="-122"/>
              </a:rPr>
              <a:t>5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800" dirty="0">
                <a:cs typeface="宋体" panose="02010600030101010101" pitchFamily="2" charset="-122"/>
              </a:rPr>
              <a:t>环境科学第</a:t>
            </a:r>
            <a:r>
              <a:rPr lang="en-US" altLang="zh-CN" sz="2800" dirty="0">
                <a:cs typeface="宋体" panose="02010600030101010101" pitchFamily="2" charset="-122"/>
              </a:rPr>
              <a:t>10</a:t>
            </a:r>
            <a:r>
              <a:rPr lang="zh-CN" altLang="en-US" sz="2800" dirty="0">
                <a:cs typeface="宋体" panose="02010600030101010101" pitchFamily="2" charset="-122"/>
              </a:rPr>
              <a:t>名</a:t>
            </a:r>
            <a:endParaRPr lang="zh-CN" altLang="en-US" sz="2800" dirty="0">
              <a:cs typeface="宋体" panose="02010600030101010101" pitchFamily="2" charset="-122"/>
            </a:endParaRPr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endParaRPr kumimoji="1" lang="zh-CN" altLang="en-US" dirty="0"/>
          </a:p>
        </p:txBody>
      </p:sp>
      <p:pic>
        <p:nvPicPr>
          <p:cNvPr id="16387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330200" y="20638"/>
            <a:ext cx="8229600" cy="944562"/>
          </a:xfrm>
        </p:spPr>
        <p:txBody>
          <a:bodyPr/>
          <a:lstStyle/>
          <a:p>
            <a:r>
              <a:rPr kumimoji="1" lang="zh-CN" altLang="en-US" b="1" smtClean="0">
                <a:solidFill>
                  <a:srgbClr val="0000FF"/>
                </a:solidFill>
              </a:rPr>
              <a:t>项目介绍</a:t>
            </a:r>
            <a:endParaRPr kumimoji="1" lang="zh-CN" altLang="en-US" b="1" smtClean="0">
              <a:solidFill>
                <a:srgbClr val="0000FF"/>
              </a:solidFill>
            </a:endParaRPr>
          </a:p>
        </p:txBody>
      </p:sp>
      <p:sp>
        <p:nvSpPr>
          <p:cNvPr id="17410" name="内容占位符 2"/>
          <p:cNvSpPr>
            <a:spLocks noGrp="1"/>
          </p:cNvSpPr>
          <p:nvPr>
            <p:ph idx="1"/>
          </p:nvPr>
        </p:nvSpPr>
        <p:spPr>
          <a:xfrm>
            <a:off x="177800" y="788988"/>
            <a:ext cx="8756650" cy="1463675"/>
          </a:xfrm>
        </p:spPr>
        <p:txBody>
          <a:bodyPr/>
          <a:lstStyle/>
          <a:p>
            <a:r>
              <a:rPr lang="zh-CN" altLang="zh-CN" sz="2800" b="1" smtClean="0"/>
              <a:t>201</a:t>
            </a:r>
            <a:r>
              <a:rPr lang="en-US" altLang="zh-CN" sz="2800" b="1" smtClean="0"/>
              <a:t>7</a:t>
            </a:r>
            <a:r>
              <a:rPr lang="zh-CN" altLang="zh-CN" sz="2800" b="1" smtClean="0"/>
              <a:t>年将为第四届中英两校直接交流的暑期大学项目，由邓迪大学为学生申请6个月学生签证，参加者均为211或985合作院校学生！</a:t>
            </a:r>
            <a:endParaRPr lang="zh-CN" altLang="zh-CN" sz="2800" b="1" smtClean="0"/>
          </a:p>
          <a:p>
            <a:r>
              <a:rPr lang="zh-CN" altLang="zh-CN" sz="2800" b="1" smtClean="0"/>
              <a:t>抵达英国后直接面对英国大学和大学导师</a:t>
            </a:r>
            <a:endParaRPr kumimoji="1" lang="zh-CN" altLang="en-US" sz="2800" b="1" smtClean="0"/>
          </a:p>
        </p:txBody>
      </p:sp>
      <p:pic>
        <p:nvPicPr>
          <p:cNvPr id="7" name="Picture 4" descr="F97BD5D80ECB8D515584191EF77D3A7C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8300" y="2676525"/>
            <a:ext cx="81915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9338"/>
          </a:xfrm>
        </p:spPr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项目介绍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93750"/>
            <a:ext cx="8229600" cy="1774825"/>
          </a:xfrm>
        </p:spPr>
        <p:txBody>
          <a:bodyPr rtlCol="0">
            <a:normAutofit fontScale="80000"/>
          </a:bodyPr>
          <a:lstStyle/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en-US" sz="2400" b="1" dirty="0" smtClean="0"/>
              <a:t>学生在邓迪大学</a:t>
            </a:r>
            <a:r>
              <a:rPr lang="zh-CN" altLang="zh-CN" sz="2400" b="1" dirty="0" smtClean="0"/>
              <a:t>上课</a:t>
            </a:r>
            <a:r>
              <a:rPr lang="zh-CN" altLang="zh-CN" sz="2400" b="1" dirty="0"/>
              <a:t>，本校教授及导师授课，课程多元化，寓教于乐相结合，参与度高</a:t>
            </a:r>
            <a:r>
              <a:rPr lang="zh-CN" altLang="zh-CN" sz="2400" b="1" dirty="0" smtClean="0"/>
              <a:t>，有当地学生辅导员陪</a:t>
            </a:r>
            <a:r>
              <a:rPr lang="zh-CN" altLang="zh-CN" sz="2400" b="1" dirty="0"/>
              <a:t>同参</a:t>
            </a:r>
            <a:r>
              <a:rPr lang="zh-CN" altLang="zh-CN" sz="2400" b="1" dirty="0" smtClean="0"/>
              <a:t>加社会实践参观等活动</a:t>
            </a:r>
            <a:r>
              <a:rPr lang="zh-CN" altLang="zh-CN" sz="2400" b="1" dirty="0"/>
              <a:t>。</a:t>
            </a:r>
            <a:endParaRPr lang="zh-CN" altLang="zh-CN" sz="2400" b="1" dirty="0"/>
          </a:p>
          <a:p>
            <a:pPr fontAlgn="auto">
              <a:spcAft>
                <a:spcPts val="0"/>
              </a:spcAft>
              <a:buFont typeface="Arial" panose="020B0604020202020204"/>
              <a:buChar char="•"/>
              <a:defRPr/>
            </a:pPr>
            <a:r>
              <a:rPr lang="zh-CN" altLang="zh-CN" sz="2400" b="1" dirty="0"/>
              <a:t>前两周在邓迪大学注册大学学籍，获得大学学生卡和健身卡，学习语言及专业课程，参观企业及欧洲最大的医学院，全英唯一有高尔夫球课程的项目。第三周为社会实践和文化学习周。</a:t>
            </a:r>
            <a:endParaRPr lang="zh-CN" altLang="zh-CN" sz="2400" b="1" dirty="0"/>
          </a:p>
        </p:txBody>
      </p:sp>
      <p:pic>
        <p:nvPicPr>
          <p:cNvPr id="6" name="图片 5" descr="mmexport1458228134244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554288"/>
            <a:ext cx="402590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mmexport14582281657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5900" y="2554288"/>
            <a:ext cx="511810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住宿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sp>
        <p:nvSpPr>
          <p:cNvPr id="21506" name="内容占位符 2"/>
          <p:cNvSpPr>
            <a:spLocks noGrp="1"/>
          </p:cNvSpPr>
          <p:nvPr>
            <p:ph idx="1"/>
          </p:nvPr>
        </p:nvSpPr>
        <p:spPr>
          <a:xfrm>
            <a:off x="457200" y="923925"/>
            <a:ext cx="8121650" cy="13938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zh-CN" sz="2400" b="1" smtClean="0">
                <a:solidFill>
                  <a:srgbClr val="000000"/>
                </a:solidFill>
              </a:rPr>
              <a:t>入住英国大学学生公寓，单人间，有独立卫浴，公共厨房和客厅。有</a:t>
            </a:r>
            <a:r>
              <a:rPr lang="en-US" altLang="zh-CN" sz="2400" b="1" smtClean="0">
                <a:solidFill>
                  <a:srgbClr val="000000"/>
                </a:solidFill>
              </a:rPr>
              <a:t>24</a:t>
            </a:r>
            <a:r>
              <a:rPr lang="zh-CN" altLang="zh-CN" sz="2400" b="1" smtClean="0">
                <a:solidFill>
                  <a:srgbClr val="000000"/>
                </a:solidFill>
              </a:rPr>
              <a:t>小时保安及紧急救援。 同当地学生一样享用大学健身会所及图书馆等设施。</a:t>
            </a:r>
            <a:endParaRPr lang="zh-CN" altLang="zh-CN" sz="2400" b="1" smtClean="0">
              <a:solidFill>
                <a:srgbClr val="000000"/>
              </a:solidFill>
            </a:endParaRPr>
          </a:p>
        </p:txBody>
      </p:sp>
      <p:pic>
        <p:nvPicPr>
          <p:cNvPr id="21507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0"/>
            <a:ext cx="3886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159000"/>
            <a:ext cx="51054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项目安排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sp>
        <p:nvSpPr>
          <p:cNvPr id="29699" name="内容占位符 2"/>
          <p:cNvSpPr>
            <a:spLocks noGrp="1"/>
          </p:cNvSpPr>
          <p:nvPr>
            <p:ph idx="4294967295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r>
              <a:rPr kumimoji="1" lang="zh-CN" altLang="en-US" b="1" smtClean="0"/>
              <a:t>第</a:t>
            </a:r>
            <a:r>
              <a:rPr kumimoji="1" lang="en-US" altLang="zh-CN" b="1" smtClean="0"/>
              <a:t>1-2</a:t>
            </a:r>
            <a:r>
              <a:rPr kumimoji="1" lang="zh-CN" altLang="en-US" b="1" smtClean="0"/>
              <a:t>周，注册大学学籍，专业课程及参观实践，包括欧洲最大的医学院。邓迪大学提供语言学习和其他专业课程介绍以及高尔夫教学课程。参观游览苏格兰首府爱丁堡及格拉斯哥城市。</a:t>
            </a:r>
            <a:endParaRPr kumimoji="1" lang="en-US" altLang="zh-CN" b="1" smtClean="0"/>
          </a:p>
          <a:p>
            <a:r>
              <a:rPr kumimoji="1" lang="zh-CN" altLang="en-US" b="1" smtClean="0"/>
              <a:t>第</a:t>
            </a:r>
            <a:r>
              <a:rPr kumimoji="1" lang="en-US" altLang="zh-CN" b="1" smtClean="0"/>
              <a:t>3</a:t>
            </a:r>
            <a:r>
              <a:rPr kumimoji="1" lang="zh-CN" altLang="en-US" b="1" smtClean="0"/>
              <a:t>周，英国文化学习体验周，由英国专业老师带队。从苏格兰出发前往英格拉，途径结婚小镇，湖区，曼彻斯特，比斯特，最终抵达伦敦。</a:t>
            </a:r>
            <a:endParaRPr kumimoji="1" lang="en-US" altLang="zh-CN" b="1" smtClean="0"/>
          </a:p>
          <a:p>
            <a:pPr>
              <a:buFont typeface="Arial" panose="020B0604020202020204" pitchFamily="34" charset="0"/>
              <a:buNone/>
            </a:pPr>
            <a:r>
              <a:rPr kumimoji="1" lang="en-US" altLang="zh-CN" sz="2000" b="1" smtClean="0"/>
              <a:t>        </a:t>
            </a:r>
            <a:endParaRPr kumimoji="1" lang="en-US" altLang="zh-CN" sz="2000" b="1" smtClean="0"/>
          </a:p>
          <a:p>
            <a:pPr>
              <a:buFont typeface="Arial" panose="020B0604020202020204" pitchFamily="34" charset="0"/>
              <a:buNone/>
            </a:pPr>
            <a:r>
              <a:rPr kumimoji="1" lang="en-US" altLang="zh-CN" sz="2000" b="1" smtClean="0"/>
              <a:t>                                                  </a:t>
            </a:r>
            <a:r>
              <a:rPr kumimoji="1" lang="zh-CN" altLang="en-US" sz="2000" b="1" smtClean="0"/>
              <a:t>注：具体项目安排请从学校网站下载</a:t>
            </a:r>
            <a:endParaRPr kumimoji="1" lang="zh-CN" altLang="en-US" sz="2000" b="1" smtClean="0"/>
          </a:p>
        </p:txBody>
      </p:sp>
      <p:pic>
        <p:nvPicPr>
          <p:cNvPr id="29700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往届学生回顾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pic>
        <p:nvPicPr>
          <p:cNvPr id="7" name="内容占位符 6" descr="mmexport1458228243082.jpg"/>
          <p:cNvPicPr>
            <a:picLocks noGrp="1" noChangeAspect="1"/>
          </p:cNvPicPr>
          <p:nvPr>
            <p:ph idx="1"/>
          </p:nvPr>
        </p:nvPicPr>
        <p:blipFill>
          <a:blip r:embed="rId1"/>
          <a:srcRect t="13365" b="13365"/>
          <a:stretch>
            <a:fillRect/>
          </a:stretch>
        </p:blipFill>
        <p:spPr>
          <a:xfrm>
            <a:off x="0" y="1223963"/>
            <a:ext cx="4467225" cy="4872037"/>
          </a:xfrm>
        </p:spPr>
      </p:pic>
      <p:pic>
        <p:nvPicPr>
          <p:cNvPr id="8" name="图片 7" descr="mmexport14582282619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7225" y="1223963"/>
            <a:ext cx="467677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kumimoji="1" lang="zh-CN" altLang="en-US" b="1" smtClean="0">
                <a:solidFill>
                  <a:srgbClr val="3366FF"/>
                </a:solidFill>
              </a:rPr>
              <a:t>毕业汇报展及毕业典礼</a:t>
            </a:r>
            <a:endParaRPr kumimoji="1" lang="zh-CN" altLang="en-US" b="1" smtClean="0">
              <a:solidFill>
                <a:srgbClr val="3366FF"/>
              </a:solidFill>
            </a:endParaRPr>
          </a:p>
        </p:txBody>
      </p:sp>
      <p:pic>
        <p:nvPicPr>
          <p:cNvPr id="6" name="内容占位符 5" descr="mmexport1458265428143.jpg"/>
          <p:cNvPicPr>
            <a:picLocks noGrp="1" noChangeAspect="1"/>
          </p:cNvPicPr>
          <p:nvPr>
            <p:ph idx="1"/>
          </p:nvPr>
        </p:nvPicPr>
        <p:blipFill>
          <a:blip r:embed="rId1"/>
          <a:srcRect t="13365" b="13365"/>
          <a:stretch>
            <a:fillRect/>
          </a:stretch>
        </p:blipFill>
        <p:spPr>
          <a:xfrm>
            <a:off x="457200" y="1196975"/>
            <a:ext cx="3954463" cy="2460625"/>
          </a:xfrm>
        </p:spPr>
      </p:pic>
      <p:pic>
        <p:nvPicPr>
          <p:cNvPr id="23556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6800"/>
            <a:ext cx="9144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66BEFEE262B5C0BA663DF27933417AF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663" y="1225550"/>
            <a:ext cx="4418012" cy="2460625"/>
          </a:xfrm>
          <a:prstGeom prst="rect">
            <a:avLst/>
          </a:prstGeom>
          <a:noFill/>
        </p:spPr>
      </p:pic>
      <p:pic>
        <p:nvPicPr>
          <p:cNvPr id="23559" name="Picture 7" descr="18EEF9CA2801CC1C0958D6B8784A376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5775" y="3686175"/>
            <a:ext cx="3884613" cy="2279650"/>
          </a:xfrm>
          <a:prstGeom prst="rect">
            <a:avLst/>
          </a:prstGeom>
          <a:noFill/>
        </p:spPr>
      </p:pic>
      <p:pic>
        <p:nvPicPr>
          <p:cNvPr id="23563" name="Picture 11" descr="E3021FEAD86FFC9F16D15539F85CF0B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86175"/>
            <a:ext cx="2568575" cy="2460625"/>
          </a:xfrm>
          <a:prstGeom prst="rect">
            <a:avLst/>
          </a:prstGeom>
          <a:noFill/>
        </p:spPr>
      </p:pic>
      <p:pic>
        <p:nvPicPr>
          <p:cNvPr id="23570" name="Picture 18" descr="9FB4F13D44D92EA5148A9F643135C8D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3538" y="3482975"/>
            <a:ext cx="2116137" cy="248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1290</Words>
  <Application>WPS 演示</Application>
  <PresentationFormat>全屏显示(4:3)</PresentationFormat>
  <Paragraphs>77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Calibri</vt:lpstr>
      <vt:lpstr>Arial</vt:lpstr>
      <vt:lpstr>微软雅黑</vt:lpstr>
      <vt:lpstr>Arial Unicode MS</vt:lpstr>
      <vt:lpstr>Office 主题</vt:lpstr>
      <vt:lpstr>Summer School University of Dundee</vt:lpstr>
      <vt:lpstr>邓迪大学简介</vt:lpstr>
      <vt:lpstr>优秀专业排名</vt:lpstr>
      <vt:lpstr>项目介绍</vt:lpstr>
      <vt:lpstr>项目介绍</vt:lpstr>
      <vt:lpstr>住宿</vt:lpstr>
      <vt:lpstr>项目安排</vt:lpstr>
      <vt:lpstr>往届学生回顾</vt:lpstr>
      <vt:lpstr>毕业汇报展及毕业典礼</vt:lpstr>
      <vt:lpstr>第三周丰富多彩的文化学习</vt:lpstr>
      <vt:lpstr>结业证书模版</vt:lpstr>
      <vt:lpstr>费用</vt:lpstr>
      <vt:lpstr>项目咨询方式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School  University of Dundee</dc:title>
  <dc:creator>姜 鹏程</dc:creator>
  <cp:lastModifiedBy>apple</cp:lastModifiedBy>
  <cp:revision>74</cp:revision>
  <dcterms:created xsi:type="dcterms:W3CDTF">2016-03-17T08:31:00Z</dcterms:created>
  <dcterms:modified xsi:type="dcterms:W3CDTF">2017-03-05T17:37:20Z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